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1"/>
  </p:notesMasterIdLst>
  <p:sldIdLst>
    <p:sldId id="256" r:id="rId2"/>
    <p:sldId id="257" r:id="rId3"/>
    <p:sldId id="258" r:id="rId4"/>
    <p:sldId id="344" r:id="rId5"/>
    <p:sldId id="260" r:id="rId6"/>
    <p:sldId id="263" r:id="rId7"/>
    <p:sldId id="264" r:id="rId8"/>
    <p:sldId id="266" r:id="rId9"/>
    <p:sldId id="265" r:id="rId10"/>
    <p:sldId id="267" r:id="rId11"/>
    <p:sldId id="330" r:id="rId12"/>
    <p:sldId id="331" r:id="rId13"/>
    <p:sldId id="332" r:id="rId14"/>
    <p:sldId id="333" r:id="rId15"/>
    <p:sldId id="334" r:id="rId16"/>
    <p:sldId id="335" r:id="rId17"/>
    <p:sldId id="336" r:id="rId18"/>
    <p:sldId id="337" r:id="rId19"/>
    <p:sldId id="338" r:id="rId20"/>
    <p:sldId id="339" r:id="rId21"/>
    <p:sldId id="340" r:id="rId22"/>
    <p:sldId id="341" r:id="rId23"/>
    <p:sldId id="342" r:id="rId24"/>
    <p:sldId id="343" r:id="rId25"/>
    <p:sldId id="268" r:id="rId26"/>
    <p:sldId id="269" r:id="rId27"/>
    <p:sldId id="270" r:id="rId28"/>
    <p:sldId id="271" r:id="rId29"/>
    <p:sldId id="272" r:id="rId30"/>
    <p:sldId id="273" r:id="rId31"/>
    <p:sldId id="274" r:id="rId32"/>
    <p:sldId id="275" r:id="rId33"/>
    <p:sldId id="276" r:id="rId34"/>
    <p:sldId id="277" r:id="rId35"/>
    <p:sldId id="278" r:id="rId36"/>
    <p:sldId id="279" r:id="rId37"/>
    <p:sldId id="280" r:id="rId38"/>
    <p:sldId id="327" r:id="rId39"/>
    <p:sldId id="281" r:id="rId40"/>
    <p:sldId id="345" r:id="rId41"/>
    <p:sldId id="347" r:id="rId42"/>
    <p:sldId id="346" r:id="rId43"/>
    <p:sldId id="349" r:id="rId44"/>
    <p:sldId id="350" r:id="rId45"/>
    <p:sldId id="348" r:id="rId46"/>
    <p:sldId id="351" r:id="rId47"/>
    <p:sldId id="325" r:id="rId48"/>
    <p:sldId id="283" r:id="rId49"/>
    <p:sldId id="284" r:id="rId50"/>
    <p:sldId id="328" r:id="rId51"/>
    <p:sldId id="286" r:id="rId52"/>
    <p:sldId id="326" r:id="rId53"/>
    <p:sldId id="288" r:id="rId54"/>
    <p:sldId id="290" r:id="rId55"/>
    <p:sldId id="292" r:id="rId56"/>
    <p:sldId id="352" r:id="rId57"/>
    <p:sldId id="353" r:id="rId58"/>
    <p:sldId id="354" r:id="rId59"/>
    <p:sldId id="355" r:id="rId60"/>
    <p:sldId id="356" r:id="rId61"/>
    <p:sldId id="297" r:id="rId62"/>
    <p:sldId id="357" r:id="rId63"/>
    <p:sldId id="358" r:id="rId64"/>
    <p:sldId id="359" r:id="rId65"/>
    <p:sldId id="360" r:id="rId66"/>
    <p:sldId id="298" r:id="rId67"/>
    <p:sldId id="299" r:id="rId68"/>
    <p:sldId id="300" r:id="rId69"/>
    <p:sldId id="301" r:id="rId70"/>
    <p:sldId id="302" r:id="rId71"/>
    <p:sldId id="303" r:id="rId72"/>
    <p:sldId id="304" r:id="rId73"/>
    <p:sldId id="305" r:id="rId74"/>
    <p:sldId id="306" r:id="rId75"/>
    <p:sldId id="307" r:id="rId76"/>
    <p:sldId id="308" r:id="rId77"/>
    <p:sldId id="309" r:id="rId78"/>
    <p:sldId id="310" r:id="rId79"/>
    <p:sldId id="311" r:id="rId80"/>
    <p:sldId id="312" r:id="rId81"/>
    <p:sldId id="313" r:id="rId82"/>
    <p:sldId id="314" r:id="rId83"/>
    <p:sldId id="315" r:id="rId84"/>
    <p:sldId id="319" r:id="rId85"/>
    <p:sldId id="320" r:id="rId86"/>
    <p:sldId id="321" r:id="rId87"/>
    <p:sldId id="322" r:id="rId88"/>
    <p:sldId id="323" r:id="rId89"/>
    <p:sldId id="324" r:id="rId9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26" autoAdjust="0"/>
    <p:restoredTop sz="94660"/>
  </p:normalViewPr>
  <p:slideViewPr>
    <p:cSldViewPr snapToGrid="0">
      <p:cViewPr varScale="1">
        <p:scale>
          <a:sx n="62" d="100"/>
          <a:sy n="62" d="100"/>
        </p:scale>
        <p:origin x="832" y="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9D9C03-534A-4958-8602-DDEDFEAC13A0}" type="datetimeFigureOut">
              <a:rPr lang="en-US" smtClean="0"/>
              <a:t>1/2/2020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C70EDD-45CB-40A0-8DBA-EF18BEE28989}" type="slidenum">
              <a:rPr lang="en-US" smtClean="0"/>
              <a:t>‹#›</a:t>
            </a:fld>
            <a:endParaRPr lang="en-US"/>
          </a:p>
        </p:txBody>
      </p:sp>
    </p:spTree>
    <p:extLst>
      <p:ext uri="{BB962C8B-B14F-4D97-AF65-F5344CB8AC3E}">
        <p14:creationId xmlns:p14="http://schemas.microsoft.com/office/powerpoint/2010/main" val="34978599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a:p>
            <a:pPr eaLnBrk="1" hangingPunct="1">
              <a:spcBef>
                <a:spcPct val="0"/>
              </a:spcBef>
            </a:pPr>
            <a:endParaRPr lang="en-US" altLang="en-US"/>
          </a:p>
          <a:p>
            <a:pPr eaLnBrk="1" hangingPunct="1">
              <a:spcBef>
                <a:spcPct val="0"/>
              </a:spcBef>
            </a:pPr>
            <a:endParaRPr lang="en-US" altLang="en-US"/>
          </a:p>
          <a:p>
            <a:pPr eaLnBrk="1" hangingPunct="1">
              <a:spcBef>
                <a:spcPct val="0"/>
              </a:spcBef>
            </a:pPr>
            <a:endParaRPr lang="en-US" altLang="en-US"/>
          </a:p>
          <a:p>
            <a:pPr eaLnBrk="1" hangingPunct="1">
              <a:spcBef>
                <a:spcPct val="0"/>
              </a:spcBef>
            </a:pPr>
            <a:endParaRPr lang="en-US" altLang="en-US"/>
          </a:p>
          <a:p>
            <a:pPr eaLnBrk="1" hangingPunct="1">
              <a:spcBef>
                <a:spcPct val="0"/>
              </a:spcBef>
            </a:pPr>
            <a:endParaRPr lang="en-US" altLang="en-US"/>
          </a:p>
          <a:p>
            <a:pPr eaLnBrk="1" hangingPunct="1">
              <a:spcBef>
                <a:spcPct val="0"/>
              </a:spcBef>
            </a:pPr>
            <a:endParaRPr lang="en-US" altLang="en-US"/>
          </a:p>
          <a:p>
            <a:pPr eaLnBrk="1" hangingPunct="1">
              <a:spcBef>
                <a:spcPct val="0"/>
              </a:spcBef>
            </a:pPr>
            <a:endParaRPr lang="en-US" altLang="en-US"/>
          </a:p>
          <a:p>
            <a:pPr eaLnBrk="1" hangingPunct="1">
              <a:spcBef>
                <a:spcPct val="0"/>
              </a:spcBef>
            </a:pPr>
            <a:endParaRPr lang="en-US" altLang="en-US"/>
          </a:p>
          <a:p>
            <a:pPr eaLnBrk="1" hangingPunct="1">
              <a:spcBef>
                <a:spcPct val="0"/>
              </a:spcBef>
            </a:pPr>
            <a:endParaRPr lang="en-US" altLang="en-US"/>
          </a:p>
          <a:p>
            <a:pPr eaLnBrk="1" hangingPunct="1">
              <a:spcBef>
                <a:spcPct val="0"/>
              </a:spcBef>
            </a:pPr>
            <a:endParaRPr lang="en-US" altLang="en-US"/>
          </a:p>
          <a:p>
            <a:pPr eaLnBrk="1" hangingPunct="1">
              <a:spcBef>
                <a:spcPct val="0"/>
              </a:spcBef>
            </a:pPr>
            <a:endParaRPr lang="en-US" altLang="en-US"/>
          </a:p>
          <a:p>
            <a:pPr eaLnBrk="1" hangingPunct="1">
              <a:spcBef>
                <a:spcPct val="0"/>
              </a:spcBef>
            </a:pPr>
            <a:endParaRPr lang="en-US" altLang="en-US"/>
          </a:p>
          <a:p>
            <a:pPr eaLnBrk="1" hangingPunct="1">
              <a:spcBef>
                <a:spcPct val="0"/>
              </a:spcBef>
            </a:pPr>
            <a:endParaRPr lang="en-US" altLang="en-US"/>
          </a:p>
          <a:p>
            <a:pPr eaLnBrk="1" hangingPunct="1">
              <a:spcBef>
                <a:spcPct val="0"/>
              </a:spcBef>
            </a:pPr>
            <a:endParaRPr lang="en-US" altLang="en-US"/>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pPr>
            <a:fld id="{49BDE3D7-9025-4DDD-A8EC-B533E75262CB}" type="slidenum">
              <a:rPr lang="en-US" altLang="en-US" smtClean="0"/>
              <a:pPr fontAlgn="base">
                <a:spcBef>
                  <a:spcPct val="0"/>
                </a:spcBef>
                <a:spcAft>
                  <a:spcPct val="0"/>
                </a:spcAft>
              </a:pPr>
              <a:t>61</a:t>
            </a:fld>
            <a:endParaRPr lang="en-US" altLang="en-US"/>
          </a:p>
        </p:txBody>
      </p:sp>
    </p:spTree>
    <p:extLst>
      <p:ext uri="{BB962C8B-B14F-4D97-AF65-F5344CB8AC3E}">
        <p14:creationId xmlns:p14="http://schemas.microsoft.com/office/powerpoint/2010/main" val="14066105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1E30B76-D6AC-4365-A1E3-A82CDD9286FF}" type="datetimeFigureOut">
              <a:rPr lang="en-US" smtClean="0"/>
              <a:t>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DDDE01-8638-42BA-99E9-00A3D10BA4A6}"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0693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E30B76-D6AC-4365-A1E3-A82CDD9286FF}" type="datetimeFigureOut">
              <a:rPr lang="en-US" smtClean="0"/>
              <a:t>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DDDE01-8638-42BA-99E9-00A3D10BA4A6}" type="slidenum">
              <a:rPr lang="en-US" smtClean="0"/>
              <a:t>‹#›</a:t>
            </a:fld>
            <a:endParaRPr lang="en-US"/>
          </a:p>
        </p:txBody>
      </p:sp>
    </p:spTree>
    <p:extLst>
      <p:ext uri="{BB962C8B-B14F-4D97-AF65-F5344CB8AC3E}">
        <p14:creationId xmlns:p14="http://schemas.microsoft.com/office/powerpoint/2010/main" val="3792208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E30B76-D6AC-4365-A1E3-A82CDD9286FF}" type="datetimeFigureOut">
              <a:rPr lang="en-US" smtClean="0"/>
              <a:t>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DDDE01-8638-42BA-99E9-00A3D10BA4A6}" type="slidenum">
              <a:rPr lang="en-US" smtClean="0"/>
              <a:t>‹#›</a:t>
            </a:fld>
            <a:endParaRPr lang="en-US"/>
          </a:p>
        </p:txBody>
      </p:sp>
    </p:spTree>
    <p:extLst>
      <p:ext uri="{BB962C8B-B14F-4D97-AF65-F5344CB8AC3E}">
        <p14:creationId xmlns:p14="http://schemas.microsoft.com/office/powerpoint/2010/main" val="3285448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E30B76-D6AC-4365-A1E3-A82CDD9286FF}" type="datetimeFigureOut">
              <a:rPr lang="en-US" smtClean="0"/>
              <a:t>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DDDE01-8638-42BA-99E9-00A3D10BA4A6}" type="slidenum">
              <a:rPr lang="en-US" smtClean="0"/>
              <a:t>‹#›</a:t>
            </a:fld>
            <a:endParaRPr lang="en-US"/>
          </a:p>
        </p:txBody>
      </p:sp>
    </p:spTree>
    <p:extLst>
      <p:ext uri="{BB962C8B-B14F-4D97-AF65-F5344CB8AC3E}">
        <p14:creationId xmlns:p14="http://schemas.microsoft.com/office/powerpoint/2010/main" val="2347893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1E30B76-D6AC-4365-A1E3-A82CDD9286FF}" type="datetimeFigureOut">
              <a:rPr lang="en-US" smtClean="0"/>
              <a:t>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DDDE01-8638-42BA-99E9-00A3D10BA4A6}"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3931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1E30B76-D6AC-4365-A1E3-A82CDD9286FF}" type="datetimeFigureOut">
              <a:rPr lang="en-US" smtClean="0"/>
              <a:t>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DDDE01-8638-42BA-99E9-00A3D10BA4A6}" type="slidenum">
              <a:rPr lang="en-US" smtClean="0"/>
              <a:t>‹#›</a:t>
            </a:fld>
            <a:endParaRPr lang="en-US"/>
          </a:p>
        </p:txBody>
      </p:sp>
    </p:spTree>
    <p:extLst>
      <p:ext uri="{BB962C8B-B14F-4D97-AF65-F5344CB8AC3E}">
        <p14:creationId xmlns:p14="http://schemas.microsoft.com/office/powerpoint/2010/main" val="994577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1E30B76-D6AC-4365-A1E3-A82CDD9286FF}" type="datetimeFigureOut">
              <a:rPr lang="en-US" smtClean="0"/>
              <a:t>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DDDE01-8638-42BA-99E9-00A3D10BA4A6}" type="slidenum">
              <a:rPr lang="en-US" smtClean="0"/>
              <a:t>‹#›</a:t>
            </a:fld>
            <a:endParaRPr lang="en-US"/>
          </a:p>
        </p:txBody>
      </p:sp>
    </p:spTree>
    <p:extLst>
      <p:ext uri="{BB962C8B-B14F-4D97-AF65-F5344CB8AC3E}">
        <p14:creationId xmlns:p14="http://schemas.microsoft.com/office/powerpoint/2010/main" val="3191629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E30B76-D6AC-4365-A1E3-A82CDD9286FF}" type="datetimeFigureOut">
              <a:rPr lang="en-US" smtClean="0"/>
              <a:t>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DDDE01-8638-42BA-99E9-00A3D10BA4A6}" type="slidenum">
              <a:rPr lang="en-US" smtClean="0"/>
              <a:t>‹#›</a:t>
            </a:fld>
            <a:endParaRPr lang="en-US"/>
          </a:p>
        </p:txBody>
      </p:sp>
    </p:spTree>
    <p:extLst>
      <p:ext uri="{BB962C8B-B14F-4D97-AF65-F5344CB8AC3E}">
        <p14:creationId xmlns:p14="http://schemas.microsoft.com/office/powerpoint/2010/main" val="1687481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1E30B76-D6AC-4365-A1E3-A82CDD9286FF}" type="datetimeFigureOut">
              <a:rPr lang="en-US" smtClean="0"/>
              <a:t>1/2/2020</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67DDDE01-8638-42BA-99E9-00A3D10BA4A6}" type="slidenum">
              <a:rPr lang="en-US" smtClean="0"/>
              <a:t>‹#›</a:t>
            </a:fld>
            <a:endParaRPr lang="en-US"/>
          </a:p>
        </p:txBody>
      </p:sp>
    </p:spTree>
    <p:extLst>
      <p:ext uri="{BB962C8B-B14F-4D97-AF65-F5344CB8AC3E}">
        <p14:creationId xmlns:p14="http://schemas.microsoft.com/office/powerpoint/2010/main" val="3383042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1E30B76-D6AC-4365-A1E3-A82CDD9286FF}" type="datetimeFigureOut">
              <a:rPr lang="en-US" smtClean="0"/>
              <a:t>1/2/2020</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7DDDE01-8638-42BA-99E9-00A3D10BA4A6}" type="slidenum">
              <a:rPr lang="en-US" smtClean="0"/>
              <a:t>‹#›</a:t>
            </a:fld>
            <a:endParaRPr lang="en-US"/>
          </a:p>
        </p:txBody>
      </p:sp>
    </p:spTree>
    <p:extLst>
      <p:ext uri="{BB962C8B-B14F-4D97-AF65-F5344CB8AC3E}">
        <p14:creationId xmlns:p14="http://schemas.microsoft.com/office/powerpoint/2010/main" val="552088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E30B76-D6AC-4365-A1E3-A82CDD9286FF}" type="datetimeFigureOut">
              <a:rPr lang="en-US" smtClean="0"/>
              <a:t>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DDDE01-8638-42BA-99E9-00A3D10BA4A6}" type="slidenum">
              <a:rPr lang="en-US" smtClean="0"/>
              <a:t>‹#›</a:t>
            </a:fld>
            <a:endParaRPr lang="en-US"/>
          </a:p>
        </p:txBody>
      </p:sp>
    </p:spTree>
    <p:extLst>
      <p:ext uri="{BB962C8B-B14F-4D97-AF65-F5344CB8AC3E}">
        <p14:creationId xmlns:p14="http://schemas.microsoft.com/office/powerpoint/2010/main" val="3844762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1E30B76-D6AC-4365-A1E3-A82CDD9286FF}" type="datetimeFigureOut">
              <a:rPr lang="en-US" smtClean="0"/>
              <a:t>1/2/2020</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7DDDE01-8638-42BA-99E9-00A3D10BA4A6}"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88697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ctr"/>
            <a:r>
              <a:rPr lang="en-US" sz="6600" b="1" dirty="0"/>
              <a:t>JURISPRUDENCE &amp; REGULATORY PERSPECTIVE : </a:t>
            </a:r>
            <a:r>
              <a:rPr lang="en-US" sz="4800" dirty="0"/>
              <a:t>Important judgments pertaining to electricity sector</a:t>
            </a:r>
            <a:endParaRPr lang="en-US" sz="6000" dirty="0"/>
          </a:p>
        </p:txBody>
      </p:sp>
      <p:sp>
        <p:nvSpPr>
          <p:cNvPr id="3" name="Subtitle 2"/>
          <p:cNvSpPr>
            <a:spLocks noGrp="1"/>
          </p:cNvSpPr>
          <p:nvPr>
            <p:ph type="subTitle" idx="1"/>
          </p:nvPr>
        </p:nvSpPr>
        <p:spPr/>
        <p:txBody>
          <a:bodyPr/>
          <a:lstStyle/>
          <a:p>
            <a:pPr algn="ctr"/>
            <a:r>
              <a:rPr lang="en-US" b="1" dirty="0"/>
              <a:t>Rakesh Nath</a:t>
            </a:r>
          </a:p>
          <a:p>
            <a:pPr algn="ctr"/>
            <a:r>
              <a:rPr lang="en-US" b="1" dirty="0"/>
              <a:t>08.01.2020</a:t>
            </a:r>
          </a:p>
        </p:txBody>
      </p:sp>
    </p:spTree>
    <p:extLst>
      <p:ext uri="{BB962C8B-B14F-4D97-AF65-F5344CB8AC3E}">
        <p14:creationId xmlns:p14="http://schemas.microsoft.com/office/powerpoint/2010/main" val="9440056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370830"/>
            <a:ext cx="9404723" cy="1400530"/>
          </a:xfrm>
        </p:spPr>
        <p:txBody>
          <a:bodyPr/>
          <a:lstStyle/>
          <a:p>
            <a:r>
              <a:rPr lang="en-US" b="1" dirty="0"/>
              <a:t>Key Decisions</a:t>
            </a:r>
          </a:p>
        </p:txBody>
      </p:sp>
      <p:sp>
        <p:nvSpPr>
          <p:cNvPr id="3" name="Content Placeholder 2"/>
          <p:cNvSpPr>
            <a:spLocks noGrp="1"/>
          </p:cNvSpPr>
          <p:nvPr>
            <p:ph idx="1"/>
          </p:nvPr>
        </p:nvSpPr>
        <p:spPr>
          <a:xfrm>
            <a:off x="232012" y="1897039"/>
            <a:ext cx="11959988" cy="5199797"/>
          </a:xfrm>
        </p:spPr>
        <p:txBody>
          <a:bodyPr>
            <a:noAutofit/>
          </a:bodyPr>
          <a:lstStyle/>
          <a:p>
            <a:pPr algn="just">
              <a:buFont typeface="Arial" panose="020B0604020202020204" pitchFamily="34" charset="0"/>
              <a:buChar char="•"/>
            </a:pPr>
            <a:r>
              <a:rPr lang="en-US" dirty="0"/>
              <a:t>Wide powers has been conferred on CERC U/S 178(1) and 178(2) (</a:t>
            </a:r>
            <a:r>
              <a:rPr lang="en-US" dirty="0" err="1"/>
              <a:t>ze</a:t>
            </a:r>
            <a:r>
              <a:rPr lang="en-US" dirty="0"/>
              <a:t>) to frame Regulations of general application. Regulations can be made provided they are consistent with the provisions of the Act and made for carrying out the provisions of the Act.</a:t>
            </a:r>
          </a:p>
          <a:p>
            <a:pPr algn="just">
              <a:buFont typeface="Arial" panose="020B0604020202020204" pitchFamily="34" charset="0"/>
              <a:buChar char="•"/>
            </a:pPr>
            <a:r>
              <a:rPr lang="en-US" dirty="0"/>
              <a:t>CERC can therefore, issue Regulations even though it is equally open to CERC to issue specific order U/S 79(1)(j).</a:t>
            </a:r>
          </a:p>
          <a:p>
            <a:pPr algn="just">
              <a:buFont typeface="Arial" panose="020B0604020202020204" pitchFamily="34" charset="0"/>
              <a:buChar char="•"/>
            </a:pPr>
            <a:r>
              <a:rPr lang="en-US" dirty="0"/>
              <a:t>Making of Regulations U/S 178 became necessary because such a Regulation has the effect of interfering and overriding existing contractual relationship between regulated entities.</a:t>
            </a:r>
          </a:p>
          <a:p>
            <a:pPr algn="just">
              <a:buFont typeface="Arial" panose="020B0604020202020204" pitchFamily="34" charset="0"/>
              <a:buChar char="•"/>
            </a:pPr>
            <a:r>
              <a:rPr lang="en-US" dirty="0"/>
              <a:t>Regulation U/S 178 is in the nature of subordinate legislation. Such Subordinate legislation can even override existing contracts including PPA’s which have got to be aligned with the Regulation U/S 178.</a:t>
            </a:r>
          </a:p>
          <a:p>
            <a:pPr algn="just">
              <a:buFont typeface="Arial" panose="020B0604020202020204" pitchFamily="34" charset="0"/>
              <a:buChar char="•"/>
            </a:pPr>
            <a:r>
              <a:rPr lang="en-US" dirty="0"/>
              <a:t>The word “order” in section 111 cannot include Regulations made U/S 178.</a:t>
            </a:r>
          </a:p>
          <a:p>
            <a:pPr algn="just">
              <a:buFont typeface="Arial" panose="020B0604020202020204" pitchFamily="34" charset="0"/>
              <a:buChar char="•"/>
            </a:pPr>
            <a:r>
              <a:rPr lang="en-US" dirty="0"/>
              <a:t>Section 121 does not confer power of judicial review on the Tribunal.</a:t>
            </a:r>
          </a:p>
          <a:p>
            <a:pPr algn="just">
              <a:buFont typeface="Arial" panose="020B0604020202020204" pitchFamily="34" charset="0"/>
              <a:buChar char="•"/>
            </a:pPr>
            <a:r>
              <a:rPr lang="en-US" dirty="0"/>
              <a:t>Validity of Regulations therefore cannot be challenged by way of appeal U/S 111.</a:t>
            </a:r>
          </a:p>
          <a:p>
            <a:pPr algn="just">
              <a:buFont typeface="Arial" panose="020B0604020202020204" pitchFamily="34" charset="0"/>
              <a:buChar char="•"/>
            </a:pPr>
            <a:r>
              <a:rPr lang="en-US" dirty="0"/>
              <a:t>Only judicial review of the regulations can be sought by filing writ petition under Article 226 in High Court. However, APTEL can interpret the Regulations in exercise of its appellate power.</a:t>
            </a:r>
          </a:p>
          <a:p>
            <a:pPr algn="just">
              <a:buFont typeface="Arial" panose="020B0604020202020204" pitchFamily="34" charset="0"/>
              <a:buChar char="•"/>
            </a:pPr>
            <a:endParaRPr lang="en-US" dirty="0"/>
          </a:p>
        </p:txBody>
      </p:sp>
    </p:spTree>
    <p:extLst>
      <p:ext uri="{BB962C8B-B14F-4D97-AF65-F5344CB8AC3E}">
        <p14:creationId xmlns:p14="http://schemas.microsoft.com/office/powerpoint/2010/main" val="28396452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8E4BB-418A-49DC-9578-C3446230CE04}"/>
              </a:ext>
            </a:extLst>
          </p:cNvPr>
          <p:cNvSpPr>
            <a:spLocks noGrp="1"/>
          </p:cNvSpPr>
          <p:nvPr>
            <p:ph type="title"/>
          </p:nvPr>
        </p:nvSpPr>
        <p:spPr/>
        <p:txBody>
          <a:bodyPr>
            <a:normAutofit/>
          </a:bodyPr>
          <a:lstStyle/>
          <a:p>
            <a:r>
              <a:rPr lang="en-US" sz="8000" dirty="0"/>
              <a:t>Case-2</a:t>
            </a:r>
          </a:p>
        </p:txBody>
      </p:sp>
      <p:sp>
        <p:nvSpPr>
          <p:cNvPr id="3" name="Content Placeholder 2">
            <a:extLst>
              <a:ext uri="{FF2B5EF4-FFF2-40B4-BE49-F238E27FC236}">
                <a16:creationId xmlns:a16="http://schemas.microsoft.com/office/drawing/2014/main" id="{E09D84C7-8F88-4798-BA71-7752485ED3B6}"/>
              </a:ext>
            </a:extLst>
          </p:cNvPr>
          <p:cNvSpPr>
            <a:spLocks noGrp="1"/>
          </p:cNvSpPr>
          <p:nvPr>
            <p:ph idx="1"/>
          </p:nvPr>
        </p:nvSpPr>
        <p:spPr/>
        <p:txBody>
          <a:bodyPr>
            <a:normAutofit/>
          </a:bodyPr>
          <a:lstStyle/>
          <a:p>
            <a:r>
              <a:rPr lang="en-US" sz="2800" dirty="0"/>
              <a:t>Civil Appeal No. 179 of 2017  - </a:t>
            </a:r>
            <a:r>
              <a:rPr lang="en-US" sz="2800" dirty="0" err="1"/>
              <a:t>Nabha</a:t>
            </a:r>
            <a:r>
              <a:rPr lang="en-US" sz="2800" dirty="0"/>
              <a:t> Power Ltd. v PSPCL &amp; another.</a:t>
            </a:r>
          </a:p>
        </p:txBody>
      </p:sp>
    </p:spTree>
    <p:extLst>
      <p:ext uri="{BB962C8B-B14F-4D97-AF65-F5344CB8AC3E}">
        <p14:creationId xmlns:p14="http://schemas.microsoft.com/office/powerpoint/2010/main" val="11546740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A5099-B99C-49B6-A581-6D536ACA7877}"/>
              </a:ext>
            </a:extLst>
          </p:cNvPr>
          <p:cNvSpPr>
            <a:spLocks noGrp="1"/>
          </p:cNvSpPr>
          <p:nvPr>
            <p:ph type="title"/>
          </p:nvPr>
        </p:nvSpPr>
        <p:spPr/>
        <p:txBody>
          <a:bodyPr/>
          <a:lstStyle/>
          <a:p>
            <a:r>
              <a:rPr lang="en-US" dirty="0"/>
              <a:t>Facts</a:t>
            </a:r>
          </a:p>
        </p:txBody>
      </p:sp>
      <p:sp>
        <p:nvSpPr>
          <p:cNvPr id="3" name="Content Placeholder 2">
            <a:extLst>
              <a:ext uri="{FF2B5EF4-FFF2-40B4-BE49-F238E27FC236}">
                <a16:creationId xmlns:a16="http://schemas.microsoft.com/office/drawing/2014/main" id="{49EF7835-E14E-4F73-8610-E3F8C26D4F72}"/>
              </a:ext>
            </a:extLst>
          </p:cNvPr>
          <p:cNvSpPr>
            <a:spLocks noGrp="1"/>
          </p:cNvSpPr>
          <p:nvPr>
            <p:ph idx="1"/>
          </p:nvPr>
        </p:nvSpPr>
        <p:spPr/>
        <p:txBody>
          <a:bodyPr>
            <a:normAutofit lnSpcReduction="10000"/>
          </a:bodyPr>
          <a:lstStyle/>
          <a:p>
            <a:pPr>
              <a:buFont typeface="Arial" panose="020B0604020202020204" pitchFamily="34" charset="0"/>
              <a:buChar char="•"/>
            </a:pPr>
            <a:r>
              <a:rPr lang="en-US" dirty="0"/>
              <a:t> </a:t>
            </a:r>
            <a:r>
              <a:rPr lang="en-US" sz="2400" dirty="0" err="1"/>
              <a:t>Nabha</a:t>
            </a:r>
            <a:r>
              <a:rPr lang="en-US" sz="2400" dirty="0"/>
              <a:t> Thermal Power Station developed through competitive bidding u/s 63.</a:t>
            </a:r>
          </a:p>
          <a:p>
            <a:pPr>
              <a:buFont typeface="Arial" panose="020B0604020202020204" pitchFamily="34" charset="0"/>
              <a:buChar char="•"/>
            </a:pPr>
            <a:r>
              <a:rPr lang="en-US" sz="2400" dirty="0"/>
              <a:t>Competitive bidding based on fixed charges and Station Heat Rate.</a:t>
            </a:r>
          </a:p>
          <a:p>
            <a:pPr>
              <a:buFont typeface="Arial" panose="020B0604020202020204" pitchFamily="34" charset="0"/>
              <a:buChar char="•"/>
            </a:pPr>
            <a:r>
              <a:rPr lang="en-US" sz="2400" dirty="0"/>
              <a:t>Clarification given by the bidder during competitive bidding process regarding washing of coal was </a:t>
            </a:r>
            <a:r>
              <a:rPr lang="en-US" sz="2400" i="1" dirty="0"/>
              <a:t>“Washing to be arranged by the successful bidder”.</a:t>
            </a:r>
            <a:endParaRPr lang="en-US" sz="2400" dirty="0"/>
          </a:p>
          <a:p>
            <a:pPr>
              <a:buFont typeface="Arial" panose="020B0604020202020204" pitchFamily="34" charset="0"/>
              <a:buChar char="•"/>
            </a:pPr>
            <a:r>
              <a:rPr lang="en-US" sz="2400" dirty="0"/>
              <a:t>Plant commissioning without last mile rail connectivity due to delay in procurement of land for railway siding.</a:t>
            </a:r>
          </a:p>
          <a:p>
            <a:pPr>
              <a:buFont typeface="Arial" panose="020B0604020202020204" pitchFamily="34" charset="0"/>
              <a:buChar char="•"/>
            </a:pPr>
            <a:r>
              <a:rPr lang="en-US" sz="2400" dirty="0"/>
              <a:t>After commissioning of power plant, there was dispute between the parties regarding cost of washing coal,  GCV of coal to be used for calculating energy charges, cost of road transportation between colliery and </a:t>
            </a:r>
            <a:r>
              <a:rPr lang="en-US" sz="2400" dirty="0" err="1"/>
              <a:t>washery</a:t>
            </a:r>
            <a:r>
              <a:rPr lang="en-US" sz="2400" dirty="0"/>
              <a:t> and road transportation required at the plant as the railway siding was not ready</a:t>
            </a:r>
            <a:r>
              <a:rPr lang="en-US" dirty="0"/>
              <a:t>. </a:t>
            </a:r>
          </a:p>
        </p:txBody>
      </p:sp>
      <p:sp>
        <p:nvSpPr>
          <p:cNvPr id="4" name="Rectangle 3">
            <a:extLst>
              <a:ext uri="{FF2B5EF4-FFF2-40B4-BE49-F238E27FC236}">
                <a16:creationId xmlns:a16="http://schemas.microsoft.com/office/drawing/2014/main" id="{EBE02755-1740-4403-BDCF-95BC33778BDF}"/>
              </a:ext>
            </a:extLst>
          </p:cNvPr>
          <p:cNvSpPr/>
          <p:nvPr/>
        </p:nvSpPr>
        <p:spPr>
          <a:xfrm>
            <a:off x="3048000" y="2551837"/>
            <a:ext cx="6096000" cy="1200329"/>
          </a:xfrm>
          <a:prstGeom prst="rect">
            <a:avLst/>
          </a:prstGeom>
        </p:spPr>
        <p:txBody>
          <a:bodyPr>
            <a:spAutoFit/>
          </a:bodyPr>
          <a:lstStyle/>
          <a:p>
            <a:endParaRPr lang="en-US" dirty="0">
              <a:solidFill>
                <a:srgbClr val="00000A"/>
              </a:solidFill>
              <a:latin typeface="TimesNewRomanPSMT"/>
            </a:endParaRPr>
          </a:p>
          <a:p>
            <a:endParaRPr lang="en-US" dirty="0">
              <a:solidFill>
                <a:srgbClr val="00000A"/>
              </a:solidFill>
              <a:latin typeface="TimesNewRomanPSMT"/>
            </a:endParaRPr>
          </a:p>
          <a:p>
            <a:endParaRPr lang="en-US" dirty="0">
              <a:solidFill>
                <a:srgbClr val="00000A"/>
              </a:solidFill>
              <a:latin typeface="TimesNewRomanPSMT"/>
            </a:endParaRPr>
          </a:p>
          <a:p>
            <a:endParaRPr lang="en-US" dirty="0">
              <a:solidFill>
                <a:srgbClr val="00000A"/>
              </a:solidFill>
              <a:latin typeface="TimesNewRomanPSMT"/>
            </a:endParaRPr>
          </a:p>
        </p:txBody>
      </p:sp>
    </p:spTree>
    <p:extLst>
      <p:ext uri="{BB962C8B-B14F-4D97-AF65-F5344CB8AC3E}">
        <p14:creationId xmlns:p14="http://schemas.microsoft.com/office/powerpoint/2010/main" val="16090917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178B15-E495-4EC8-A3BE-589407E60D66}"/>
              </a:ext>
            </a:extLst>
          </p:cNvPr>
          <p:cNvSpPr>
            <a:spLocks noGrp="1"/>
          </p:cNvSpPr>
          <p:nvPr>
            <p:ph type="title"/>
          </p:nvPr>
        </p:nvSpPr>
        <p:spPr/>
        <p:txBody>
          <a:bodyPr/>
          <a:lstStyle/>
          <a:p>
            <a:r>
              <a:rPr lang="en-US" dirty="0"/>
              <a:t>Facts </a:t>
            </a:r>
            <a:r>
              <a:rPr lang="en-US" dirty="0" err="1"/>
              <a:t>Contd</a:t>
            </a:r>
            <a:r>
              <a:rPr lang="en-US" dirty="0"/>
              <a:t>….</a:t>
            </a:r>
          </a:p>
        </p:txBody>
      </p:sp>
      <p:sp>
        <p:nvSpPr>
          <p:cNvPr id="3" name="Content Placeholder 2">
            <a:extLst>
              <a:ext uri="{FF2B5EF4-FFF2-40B4-BE49-F238E27FC236}">
                <a16:creationId xmlns:a16="http://schemas.microsoft.com/office/drawing/2014/main" id="{CEEAE3EB-E534-48E2-BA02-6007D7FBECA8}"/>
              </a:ext>
            </a:extLst>
          </p:cNvPr>
          <p:cNvSpPr>
            <a:spLocks noGrp="1"/>
          </p:cNvSpPr>
          <p:nvPr>
            <p:ph idx="1"/>
          </p:nvPr>
        </p:nvSpPr>
        <p:spPr/>
        <p:txBody>
          <a:bodyPr/>
          <a:lstStyle/>
          <a:p>
            <a:pPr>
              <a:buFont typeface="Arial" panose="020B0604020202020204" pitchFamily="34" charset="0"/>
              <a:buChar char="•"/>
            </a:pPr>
            <a:r>
              <a:rPr lang="en-US" dirty="0"/>
              <a:t> </a:t>
            </a:r>
            <a:r>
              <a:rPr lang="en-US" sz="2800" dirty="0"/>
              <a:t>NPL filed petition before the State Commission.</a:t>
            </a:r>
          </a:p>
          <a:p>
            <a:pPr>
              <a:buFont typeface="Arial" panose="020B0604020202020204" pitchFamily="34" charset="0"/>
              <a:buChar char="•"/>
            </a:pPr>
            <a:endParaRPr lang="en-US" sz="2800" dirty="0"/>
          </a:p>
          <a:p>
            <a:pPr>
              <a:buFont typeface="Arial" panose="020B0604020202020204" pitchFamily="34" charset="0"/>
              <a:buChar char="•"/>
            </a:pPr>
            <a:r>
              <a:rPr lang="en-US" sz="2800" dirty="0"/>
              <a:t>State Commission dismissed the petition.</a:t>
            </a:r>
          </a:p>
          <a:p>
            <a:pPr>
              <a:buFont typeface="Arial" panose="020B0604020202020204" pitchFamily="34" charset="0"/>
              <a:buChar char="•"/>
            </a:pPr>
            <a:endParaRPr lang="en-US" sz="2800" dirty="0"/>
          </a:p>
          <a:p>
            <a:pPr>
              <a:buFont typeface="Arial" panose="020B0604020202020204" pitchFamily="34" charset="0"/>
              <a:buChar char="•"/>
            </a:pPr>
            <a:r>
              <a:rPr lang="en-US" sz="2800" dirty="0"/>
              <a:t> APTEL also upheld the State Commission’s order.</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28639920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AA939-B1AA-4DD5-BAFD-73E996D5A644}"/>
              </a:ext>
            </a:extLst>
          </p:cNvPr>
          <p:cNvSpPr>
            <a:spLocks noGrp="1"/>
          </p:cNvSpPr>
          <p:nvPr>
            <p:ph type="title"/>
          </p:nvPr>
        </p:nvSpPr>
        <p:spPr/>
        <p:txBody>
          <a:bodyPr/>
          <a:lstStyle/>
          <a:p>
            <a:r>
              <a:rPr lang="en-US" dirty="0"/>
              <a:t>Issues </a:t>
            </a:r>
          </a:p>
        </p:txBody>
      </p:sp>
      <p:sp>
        <p:nvSpPr>
          <p:cNvPr id="3" name="Content Placeholder 2">
            <a:extLst>
              <a:ext uri="{FF2B5EF4-FFF2-40B4-BE49-F238E27FC236}">
                <a16:creationId xmlns:a16="http://schemas.microsoft.com/office/drawing/2014/main" id="{FB306BFD-2661-4233-964B-8B57BAA2C530}"/>
              </a:ext>
            </a:extLst>
          </p:cNvPr>
          <p:cNvSpPr>
            <a:spLocks noGrp="1"/>
          </p:cNvSpPr>
          <p:nvPr>
            <p:ph idx="1"/>
          </p:nvPr>
        </p:nvSpPr>
        <p:spPr/>
        <p:txBody>
          <a:bodyPr>
            <a:normAutofit lnSpcReduction="10000"/>
          </a:bodyPr>
          <a:lstStyle/>
          <a:p>
            <a:pPr>
              <a:buFont typeface="Arial" panose="020B0604020202020204" pitchFamily="34" charset="0"/>
              <a:buChar char="•"/>
            </a:pPr>
            <a:r>
              <a:rPr lang="en-US" dirty="0"/>
              <a:t> </a:t>
            </a:r>
            <a:r>
              <a:rPr lang="en-US" sz="2800" dirty="0"/>
              <a:t>Whether the washing cost has to be considered as part of Fuel Cost while calculating energy charge?</a:t>
            </a:r>
          </a:p>
          <a:p>
            <a:pPr>
              <a:buFont typeface="Arial" panose="020B0604020202020204" pitchFamily="34" charset="0"/>
              <a:buChar char="•"/>
            </a:pPr>
            <a:r>
              <a:rPr lang="en-US" sz="2800" dirty="0"/>
              <a:t>Whether road transportation cost has to be considered as part of Fuel Cost?</a:t>
            </a:r>
          </a:p>
          <a:p>
            <a:pPr>
              <a:buFont typeface="Arial" panose="020B0604020202020204" pitchFamily="34" charset="0"/>
              <a:buChar char="•"/>
            </a:pPr>
            <a:r>
              <a:rPr lang="en-US" sz="2800" dirty="0"/>
              <a:t>Whether GCV of coal is to be taken “as billed” or “as received” at the power project?</a:t>
            </a:r>
          </a:p>
          <a:p>
            <a:pPr>
              <a:buFont typeface="Arial" panose="020B0604020202020204" pitchFamily="34" charset="0"/>
              <a:buChar char="•"/>
            </a:pPr>
            <a:r>
              <a:rPr lang="en-US" sz="2800" dirty="0"/>
              <a:t>Whether certain essential costs incurred viz., transit &amp; handling losses, liaising charges etc., are to be considered as part of Fuel Cost?</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20309547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4127D-A0E4-4DAF-AE84-C34406CAFF23}"/>
              </a:ext>
            </a:extLst>
          </p:cNvPr>
          <p:cNvSpPr>
            <a:spLocks noGrp="1"/>
          </p:cNvSpPr>
          <p:nvPr>
            <p:ph type="title"/>
          </p:nvPr>
        </p:nvSpPr>
        <p:spPr/>
        <p:txBody>
          <a:bodyPr/>
          <a:lstStyle/>
          <a:p>
            <a:r>
              <a:rPr lang="en-US" dirty="0"/>
              <a:t>Rulings relied and findings</a:t>
            </a:r>
          </a:p>
        </p:txBody>
      </p:sp>
      <p:sp>
        <p:nvSpPr>
          <p:cNvPr id="3" name="Content Placeholder 2">
            <a:extLst>
              <a:ext uri="{FF2B5EF4-FFF2-40B4-BE49-F238E27FC236}">
                <a16:creationId xmlns:a16="http://schemas.microsoft.com/office/drawing/2014/main" id="{DD39B2B0-A635-4F17-89F8-F85C92CE3F16}"/>
              </a:ext>
            </a:extLst>
          </p:cNvPr>
          <p:cNvSpPr>
            <a:spLocks noGrp="1"/>
          </p:cNvSpPr>
          <p:nvPr>
            <p:ph idx="1"/>
          </p:nvPr>
        </p:nvSpPr>
        <p:spPr/>
        <p:txBody>
          <a:bodyPr/>
          <a:lstStyle/>
          <a:p>
            <a:r>
              <a:rPr lang="en-US" dirty="0"/>
              <a:t>“</a:t>
            </a:r>
            <a:r>
              <a:rPr lang="en-US" sz="2400" dirty="0"/>
              <a:t>It is often said that the </a:t>
            </a:r>
            <a:r>
              <a:rPr lang="en-US" sz="2400" b="1" dirty="0"/>
              <a:t>courts only imply a term in a contract</a:t>
            </a:r>
          </a:p>
          <a:p>
            <a:r>
              <a:rPr lang="en-US" sz="2400" b="1" dirty="0"/>
              <a:t>when it is reasonable and necessary to do so in order to give</a:t>
            </a:r>
          </a:p>
          <a:p>
            <a:r>
              <a:rPr lang="en-US" sz="2400" b="1" dirty="0"/>
              <a:t>business efficacy to the transaction.”</a:t>
            </a:r>
          </a:p>
          <a:p>
            <a:r>
              <a:rPr lang="en-US" b="1" dirty="0"/>
              <a:t> </a:t>
            </a:r>
          </a:p>
          <a:p>
            <a:r>
              <a:rPr lang="en-US" dirty="0"/>
              <a:t>“</a:t>
            </a:r>
            <a:r>
              <a:rPr lang="en-US" sz="2400" dirty="0"/>
              <a:t>In business transactions such as this, what the law desires to</a:t>
            </a:r>
          </a:p>
          <a:p>
            <a:r>
              <a:rPr lang="en-US" sz="2400" dirty="0"/>
              <a:t>effect by the implication is to give such business </a:t>
            </a:r>
            <a:r>
              <a:rPr lang="en-US" sz="2400" b="1" dirty="0"/>
              <a:t>efficacy</a:t>
            </a:r>
          </a:p>
          <a:p>
            <a:r>
              <a:rPr lang="en-US" sz="2400" b="1" dirty="0"/>
              <a:t>to the transaction as must have been intended at all events</a:t>
            </a:r>
          </a:p>
          <a:p>
            <a:r>
              <a:rPr lang="en-US" sz="2400" b="1" dirty="0"/>
              <a:t>by both parties who are businessmen</a:t>
            </a:r>
            <a:r>
              <a:rPr lang="en-US" sz="2400" dirty="0"/>
              <a:t>.”</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22453262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A12E8-122D-4D0B-B5A6-5EE301DC71DE}"/>
              </a:ext>
            </a:extLst>
          </p:cNvPr>
          <p:cNvSpPr>
            <a:spLocks noGrp="1"/>
          </p:cNvSpPr>
          <p:nvPr>
            <p:ph type="title"/>
          </p:nvPr>
        </p:nvSpPr>
        <p:spPr/>
        <p:txBody>
          <a:bodyPr/>
          <a:lstStyle/>
          <a:p>
            <a:pPr marL="685800" indent="-685800">
              <a:buFont typeface="Arial" panose="020B0604020202020204" pitchFamily="34" charset="0"/>
              <a:buChar char="•"/>
            </a:pPr>
            <a:endParaRPr lang="en-US" dirty="0"/>
          </a:p>
        </p:txBody>
      </p:sp>
      <p:sp>
        <p:nvSpPr>
          <p:cNvPr id="3" name="Content Placeholder 2">
            <a:extLst>
              <a:ext uri="{FF2B5EF4-FFF2-40B4-BE49-F238E27FC236}">
                <a16:creationId xmlns:a16="http://schemas.microsoft.com/office/drawing/2014/main" id="{BA197F1E-749B-42F1-A130-1BBB49A186EC}"/>
              </a:ext>
            </a:extLst>
          </p:cNvPr>
          <p:cNvSpPr>
            <a:spLocks noGrp="1"/>
          </p:cNvSpPr>
          <p:nvPr>
            <p:ph idx="1"/>
          </p:nvPr>
        </p:nvSpPr>
        <p:spPr/>
        <p:txBody>
          <a:bodyPr/>
          <a:lstStyle/>
          <a:p>
            <a:r>
              <a:rPr lang="en-US" sz="2400" dirty="0"/>
              <a:t> “</a:t>
            </a:r>
            <a:r>
              <a:rPr lang="en-US" sz="2800" dirty="0"/>
              <a:t>I cannot agree … that it is open to us in the court at the present day to imply a term because subjectively or objectively we as individual judges think it would be reasonable so to do</a:t>
            </a:r>
            <a:r>
              <a:rPr lang="en-US" sz="2800" b="1" dirty="0"/>
              <a:t>. It must be necessary in order to make the contract work as well as reasonable so to do, before the court can write into a contract as a matter of implication some term which the parties have themselves, assumedly deliberately, omitted to do.”</a:t>
            </a:r>
          </a:p>
          <a:p>
            <a:pPr>
              <a:buFont typeface="Arial" panose="020B0604020202020204" pitchFamily="34" charset="0"/>
              <a:buChar char="•"/>
            </a:pPr>
            <a:endParaRPr lang="en-US" sz="2400" dirty="0"/>
          </a:p>
        </p:txBody>
      </p:sp>
    </p:spTree>
    <p:extLst>
      <p:ext uri="{BB962C8B-B14F-4D97-AF65-F5344CB8AC3E}">
        <p14:creationId xmlns:p14="http://schemas.microsoft.com/office/powerpoint/2010/main" val="8307048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DCB12-F199-4429-A07D-8060F71DCBB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720D78D-0498-4146-8F7A-04793EF6EC5F}"/>
              </a:ext>
            </a:extLst>
          </p:cNvPr>
          <p:cNvSpPr>
            <a:spLocks noGrp="1"/>
          </p:cNvSpPr>
          <p:nvPr>
            <p:ph idx="1"/>
          </p:nvPr>
        </p:nvSpPr>
        <p:spPr/>
        <p:txBody>
          <a:bodyPr>
            <a:normAutofit/>
          </a:bodyPr>
          <a:lstStyle/>
          <a:p>
            <a:pPr>
              <a:buFont typeface="Arial" panose="020B0604020202020204" pitchFamily="34" charset="0"/>
              <a:buChar char="•"/>
            </a:pPr>
            <a:r>
              <a:rPr lang="en-US" dirty="0"/>
              <a:t> “</a:t>
            </a:r>
            <a:r>
              <a:rPr lang="en-US" sz="2800" dirty="0"/>
              <a:t>Their Lordships do not think it necessary to review exhaustively the authorities on the implication of a term in a contract which the parties have not thought fit to express. </a:t>
            </a:r>
            <a:r>
              <a:rPr lang="en-US" sz="2800" i="1" dirty="0"/>
              <a:t>In their view</a:t>
            </a:r>
            <a:r>
              <a:rPr lang="en-US" sz="2800" b="1" i="1" dirty="0"/>
              <a:t>, for a term to be implied, the following conditions (which may overlap) must be satisfied: </a:t>
            </a:r>
            <a:r>
              <a:rPr lang="en-US" sz="2800" b="1" dirty="0"/>
              <a:t>(1) it must be reasonable and equitable; (2) it must be necessary to give business efficacy to the contract, so that no term will be implied if the contract is effective without it; (3) it must be so obvious that "it goes without saying"; (4) it must be capable of clear expression; (5) it must not contradict any express term of the contract.”</a:t>
            </a:r>
          </a:p>
        </p:txBody>
      </p:sp>
    </p:spTree>
    <p:extLst>
      <p:ext uri="{BB962C8B-B14F-4D97-AF65-F5344CB8AC3E}">
        <p14:creationId xmlns:p14="http://schemas.microsoft.com/office/powerpoint/2010/main" val="37305282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DC727-3195-4C74-AE22-5369245FFBC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F83EDAC-7E33-46E3-BF5C-27A277D2C745}"/>
              </a:ext>
            </a:extLst>
          </p:cNvPr>
          <p:cNvSpPr>
            <a:spLocks noGrp="1"/>
          </p:cNvSpPr>
          <p:nvPr>
            <p:ph idx="1"/>
          </p:nvPr>
        </p:nvSpPr>
        <p:spPr/>
        <p:txBody>
          <a:bodyPr>
            <a:normAutofit fontScale="92500"/>
          </a:bodyPr>
          <a:lstStyle/>
          <a:p>
            <a:endParaRPr lang="en-US" sz="2400" dirty="0"/>
          </a:p>
          <a:p>
            <a:r>
              <a:rPr lang="en-US" sz="2400" dirty="0"/>
              <a:t> In </a:t>
            </a:r>
            <a:r>
              <a:rPr lang="en-US" sz="2400" b="1" i="1" dirty="0"/>
              <a:t>The Union of India vs. M/s. D.N. </a:t>
            </a:r>
            <a:r>
              <a:rPr lang="en-US" sz="2400" b="1" i="1" dirty="0" err="1"/>
              <a:t>Revri</a:t>
            </a:r>
            <a:r>
              <a:rPr lang="en-US" sz="2400" b="1" i="1" dirty="0"/>
              <a:t> &amp; Co. andOrs.12</a:t>
            </a:r>
            <a:r>
              <a:rPr lang="en-US" sz="2400" dirty="0"/>
              <a:t>, P.N. Bhagwati, J. speaking for the Bench of two Judges said as under:</a:t>
            </a:r>
          </a:p>
          <a:p>
            <a:r>
              <a:rPr lang="en-US" sz="2600" dirty="0"/>
              <a:t>“7. It must be remembered that a contract is a commercial document between the parties and it must be </a:t>
            </a:r>
            <a:r>
              <a:rPr lang="en-US" sz="2600" b="1" dirty="0"/>
              <a:t>interpreted in such a manner as to give efficacy to the contract rather than to invalidate </a:t>
            </a:r>
            <a:r>
              <a:rPr lang="en-US" sz="2600" dirty="0"/>
              <a:t>it. It would not be right while interpreting a contract, entered into between two lay parties, to apply strict rules of construction which are ordinarily applicable to a conveyance and other formal documents. The meaning of such a contract must be gathered by adopting a common sense approach and it must not be allowed to be thwarted by a narrow, pedantic and legalistic interpretation…..”</a:t>
            </a:r>
          </a:p>
          <a:p>
            <a:pPr>
              <a:buFont typeface="Arial" panose="020B0604020202020204" pitchFamily="34" charset="0"/>
              <a:buChar char="•"/>
            </a:pPr>
            <a:endParaRPr lang="en-US" sz="2600" dirty="0"/>
          </a:p>
          <a:p>
            <a:endParaRPr lang="en-US" dirty="0"/>
          </a:p>
        </p:txBody>
      </p:sp>
    </p:spTree>
    <p:extLst>
      <p:ext uri="{BB962C8B-B14F-4D97-AF65-F5344CB8AC3E}">
        <p14:creationId xmlns:p14="http://schemas.microsoft.com/office/powerpoint/2010/main" val="17479841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CFA95-8A87-47BC-A1E2-8EDB48BCD61E}"/>
              </a:ext>
            </a:extLst>
          </p:cNvPr>
          <p:cNvSpPr>
            <a:spLocks noGrp="1"/>
          </p:cNvSpPr>
          <p:nvPr>
            <p:ph type="title"/>
          </p:nvPr>
        </p:nvSpPr>
        <p:spPr/>
        <p:txBody>
          <a:bodyPr/>
          <a:lstStyle/>
          <a:p>
            <a:r>
              <a:rPr lang="en-US" dirty="0"/>
              <a:t>FINDINGS</a:t>
            </a:r>
          </a:p>
        </p:txBody>
      </p:sp>
      <p:sp>
        <p:nvSpPr>
          <p:cNvPr id="3" name="Content Placeholder 2">
            <a:extLst>
              <a:ext uri="{FF2B5EF4-FFF2-40B4-BE49-F238E27FC236}">
                <a16:creationId xmlns:a16="http://schemas.microsoft.com/office/drawing/2014/main" id="{DDE676DF-8DE9-49D3-91C8-68572D8AF5FA}"/>
              </a:ext>
            </a:extLst>
          </p:cNvPr>
          <p:cNvSpPr>
            <a:spLocks noGrp="1"/>
          </p:cNvSpPr>
          <p:nvPr>
            <p:ph idx="1"/>
          </p:nvPr>
        </p:nvSpPr>
        <p:spPr>
          <a:xfrm>
            <a:off x="1022252" y="1737360"/>
            <a:ext cx="10058400" cy="4023360"/>
          </a:xfrm>
        </p:spPr>
        <p:txBody>
          <a:bodyPr>
            <a:normAutofit fontScale="92500" lnSpcReduction="10000"/>
          </a:bodyPr>
          <a:lstStyle/>
          <a:p>
            <a:pPr>
              <a:buFont typeface="Arial" panose="020B0604020202020204" pitchFamily="34" charset="0"/>
              <a:buChar char="•"/>
            </a:pPr>
            <a:r>
              <a:rPr lang="en-US" dirty="0"/>
              <a:t> The contract did not provide for a fixed energy charge, or a periodic revision of that charge, as the formula for energy charge was designed in such a manner that it would be influenced by the actual cost of coal. Thus, the basis is the actual cost incurred with regards to the coal.</a:t>
            </a:r>
          </a:p>
          <a:p>
            <a:pPr>
              <a:buFont typeface="Arial" panose="020B0604020202020204" pitchFamily="34" charset="0"/>
              <a:buChar char="•"/>
            </a:pPr>
            <a:r>
              <a:rPr lang="en-US" dirty="0" err="1"/>
              <a:t>FCOALn</a:t>
            </a:r>
            <a:r>
              <a:rPr lang="en-US" dirty="0"/>
              <a:t> is the weighted average actual cost to the Seller of purchasing, transporting and unloading the coal most recently supplied to and at the Project before the beginning of month “m” (expressed in </a:t>
            </a:r>
            <a:r>
              <a:rPr lang="en-US" dirty="0" err="1"/>
              <a:t>Rs</a:t>
            </a:r>
            <a:r>
              <a:rPr lang="en-US" dirty="0"/>
              <a:t>./MT in case of domestic coal).</a:t>
            </a:r>
          </a:p>
          <a:p>
            <a:pPr>
              <a:buFont typeface="Arial" panose="020B0604020202020204" pitchFamily="34" charset="0"/>
              <a:buChar char="•"/>
            </a:pPr>
            <a:r>
              <a:rPr lang="en-US" dirty="0" err="1"/>
              <a:t>PCVn</a:t>
            </a:r>
            <a:r>
              <a:rPr lang="en-US" dirty="0"/>
              <a:t> is the weighted average gross calorific value of the coal most recently delivered to the Project before the beginning of month “m” expressed in kcal/kg.”</a:t>
            </a:r>
          </a:p>
          <a:p>
            <a:r>
              <a:rPr lang="en-US" dirty="0"/>
              <a:t>The word ‘to’ obviously would have reference to transporting while the word ‘at’ would have relationship with unloading since it would be ‘transporting to’ and ‘unloading at’. Not only that, all the three, i.e., purchasing, transporting and unloading, have a reference to “the Project.” Thus, the definition of </a:t>
            </a:r>
            <a:r>
              <a:rPr lang="en-US" dirty="0" err="1"/>
              <a:t>FCOALn</a:t>
            </a:r>
            <a:r>
              <a:rPr lang="en-US" dirty="0"/>
              <a:t> is the weighted average actual cost incurred by the appellant of purchasing the coal and transporting it to the project site and thereafter unloading the coal at the project site.</a:t>
            </a: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p:txBody>
      </p:sp>
    </p:spTree>
    <p:extLst>
      <p:ext uri="{BB962C8B-B14F-4D97-AF65-F5344CB8AC3E}">
        <p14:creationId xmlns:p14="http://schemas.microsoft.com/office/powerpoint/2010/main" val="3073021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3899" y="758952"/>
            <a:ext cx="11600597" cy="3566160"/>
          </a:xfrm>
        </p:spPr>
        <p:txBody>
          <a:bodyPr>
            <a:normAutofit/>
          </a:bodyPr>
          <a:lstStyle/>
          <a:p>
            <a:pPr algn="ctr"/>
            <a:r>
              <a:rPr lang="en-US" sz="4800" b="1" dirty="0"/>
              <a:t>PRINCIPLES OF INTERPRETATION OF STATUTES</a:t>
            </a:r>
          </a:p>
        </p:txBody>
      </p:sp>
    </p:spTree>
    <p:extLst>
      <p:ext uri="{BB962C8B-B14F-4D97-AF65-F5344CB8AC3E}">
        <p14:creationId xmlns:p14="http://schemas.microsoft.com/office/powerpoint/2010/main" val="862441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F7F77-D5B8-4274-AD9A-6FE6C94C979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9987823-5381-40FD-999F-6E693E6644E0}"/>
              </a:ext>
            </a:extLst>
          </p:cNvPr>
          <p:cNvSpPr>
            <a:spLocks noGrp="1"/>
          </p:cNvSpPr>
          <p:nvPr>
            <p:ph idx="1"/>
          </p:nvPr>
        </p:nvSpPr>
        <p:spPr/>
        <p:txBody>
          <a:bodyPr>
            <a:normAutofit/>
          </a:bodyPr>
          <a:lstStyle/>
          <a:p>
            <a:pPr>
              <a:buFont typeface="Arial" panose="020B0604020202020204" pitchFamily="34" charset="0"/>
              <a:buChar char="•"/>
            </a:pPr>
            <a:r>
              <a:rPr lang="en-US" dirty="0"/>
              <a:t>The fact that the property in coal passed on to the appellant vis-à-vis SECL, on delivery being taken at the mine-end would not change the definition of coal pricing as is required for the purposes of calculation of the tariff.</a:t>
            </a:r>
          </a:p>
          <a:p>
            <a:r>
              <a:rPr lang="en-US" dirty="0"/>
              <a:t> “</a:t>
            </a:r>
            <a:r>
              <a:rPr lang="en-US" b="1" dirty="0"/>
              <a:t>(e) </a:t>
            </a:r>
            <a:r>
              <a:rPr lang="en-US" b="1" dirty="0" err="1"/>
              <a:t>Reddendo</a:t>
            </a:r>
            <a:r>
              <a:rPr lang="en-US" b="1" dirty="0"/>
              <a:t> </a:t>
            </a:r>
            <a:r>
              <a:rPr lang="en-US" b="1" dirty="0" err="1"/>
              <a:t>Singula</a:t>
            </a:r>
            <a:r>
              <a:rPr lang="en-US" b="1" dirty="0"/>
              <a:t> </a:t>
            </a:r>
            <a:r>
              <a:rPr lang="en-US" b="1" dirty="0" err="1"/>
              <a:t>Singulis</a:t>
            </a:r>
            <a:endParaRPr lang="en-US" dirty="0"/>
          </a:p>
          <a:p>
            <a:r>
              <a:rPr lang="en-US" dirty="0"/>
              <a:t>The rule may be stated from an Irish case in the following words.</a:t>
            </a:r>
            <a:r>
              <a:rPr lang="en-US" b="1" dirty="0"/>
              <a:t> Where there are general words of description, following an enumeration of particular things such general words are to be construed </a:t>
            </a:r>
            <a:r>
              <a:rPr lang="en-US" b="1" dirty="0" err="1"/>
              <a:t>distributively</a:t>
            </a:r>
            <a:r>
              <a:rPr lang="en-US" b="1" dirty="0"/>
              <a:t>,</a:t>
            </a:r>
            <a:r>
              <a:rPr lang="en-US" dirty="0"/>
              <a:t> </a:t>
            </a:r>
            <a:r>
              <a:rPr lang="en-US" dirty="0" err="1"/>
              <a:t>reddendo</a:t>
            </a:r>
            <a:r>
              <a:rPr lang="en-US" dirty="0"/>
              <a:t> singular </a:t>
            </a:r>
            <a:r>
              <a:rPr lang="en-US" dirty="0" err="1"/>
              <a:t>singulis</a:t>
            </a:r>
            <a:r>
              <a:rPr lang="en-US" dirty="0"/>
              <a:t>; and </a:t>
            </a:r>
            <a:r>
              <a:rPr lang="en-US" b="1" dirty="0"/>
              <a:t>if the general words will apply to some things and not to others, the general words are to be applied to those things to which they will, and not to those to which they will not apply</a:t>
            </a:r>
            <a:r>
              <a:rPr lang="en-US" dirty="0"/>
              <a:t>; that rule is beyond all controversy. Thus, in the sentence: </a:t>
            </a:r>
            <a:r>
              <a:rPr lang="en-US" b="1" dirty="0"/>
              <a:t>'If any one shall draw or load ant sword or gun' the word 'draw' is applied to 'sword' only and the word 'load' to gun only, because it is impossible to load a sword or draw a gun.”</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7355802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3E047-CF82-4543-BE24-4C58DFB3AE8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9447894-D4CF-44C2-A938-A9EBBD3B73EC}"/>
              </a:ext>
            </a:extLst>
          </p:cNvPr>
          <p:cNvSpPr>
            <a:spLocks noGrp="1"/>
          </p:cNvSpPr>
          <p:nvPr>
            <p:ph idx="1"/>
          </p:nvPr>
        </p:nvSpPr>
        <p:spPr/>
        <p:txBody>
          <a:bodyPr>
            <a:normAutofit fontScale="92500" lnSpcReduction="10000"/>
          </a:bodyPr>
          <a:lstStyle/>
          <a:p>
            <a:r>
              <a:rPr lang="en-US" b="1" dirty="0"/>
              <a:t>The prior activity of ‘washing’, before receiving the coal at the project site would be part of the pricing of coal and cost of purchasing the same</a:t>
            </a:r>
            <a:r>
              <a:rPr lang="en-US" dirty="0"/>
              <a:t>. The appellant did seek to obtain clarity on the issue of the quality of coal to be used, to which the first respondent did answer that it would have to be ‘washed’ coal. . In fact, this was in conformity with the Notification issued by the </a:t>
            </a:r>
            <a:r>
              <a:rPr lang="en-US" dirty="0" err="1"/>
              <a:t>MoEF</a:t>
            </a:r>
            <a:r>
              <a:rPr lang="en-US" dirty="0"/>
              <a:t> since the travel distance was more than 1,000 kilometers. </a:t>
            </a:r>
            <a:r>
              <a:rPr lang="en-US" b="1" dirty="0"/>
              <a:t>The reference to coal in the formula would, thus, be only a reference to ‘washed’ coal and not to ‘unwashed’ coal</a:t>
            </a:r>
            <a:r>
              <a:rPr lang="en-US" dirty="0"/>
              <a:t>.</a:t>
            </a:r>
          </a:p>
          <a:p>
            <a:r>
              <a:rPr lang="en-US" dirty="0"/>
              <a:t>“</a:t>
            </a:r>
            <a:r>
              <a:rPr lang="en-US" i="1" dirty="0"/>
              <a:t>Actual definition in the PPA</a:t>
            </a:r>
            <a:r>
              <a:rPr lang="en-US" dirty="0"/>
              <a:t>: </a:t>
            </a:r>
            <a:r>
              <a:rPr lang="en-US" dirty="0" err="1"/>
              <a:t>FCOALn</a:t>
            </a:r>
            <a:r>
              <a:rPr lang="en-US" dirty="0"/>
              <a:t> is the weighted average actual cost to the Seller of purchasing, transporting and unloading the coal most recently supplied to and at the Project.</a:t>
            </a:r>
          </a:p>
          <a:p>
            <a:r>
              <a:rPr lang="en-US" i="1" dirty="0"/>
              <a:t>PSPCL’s Interpretation</a:t>
            </a:r>
            <a:r>
              <a:rPr lang="en-US" dirty="0"/>
              <a:t>: </a:t>
            </a:r>
            <a:r>
              <a:rPr lang="en-US" dirty="0" err="1"/>
              <a:t>FCOALn</a:t>
            </a:r>
            <a:r>
              <a:rPr lang="en-US" dirty="0"/>
              <a:t> is the weighted average actual cost to the Seller of purchasing </a:t>
            </a:r>
            <a:r>
              <a:rPr lang="en-US" b="1" i="1" dirty="0"/>
              <a:t>unwashed </a:t>
            </a:r>
            <a:r>
              <a:rPr lang="en-US" dirty="0"/>
              <a:t>coal, transporting </a:t>
            </a:r>
            <a:r>
              <a:rPr lang="en-US" b="1" i="1" dirty="0"/>
              <a:t>washed </a:t>
            </a:r>
            <a:r>
              <a:rPr lang="en-US" dirty="0"/>
              <a:t>and unloading the </a:t>
            </a:r>
            <a:r>
              <a:rPr lang="en-US" b="1" i="1" dirty="0"/>
              <a:t>washed </a:t>
            </a:r>
            <a:r>
              <a:rPr lang="en-US" dirty="0"/>
              <a:t>coal most recently supplied to and at the Project” </a:t>
            </a:r>
          </a:p>
          <a:p>
            <a:pPr>
              <a:buFont typeface="Arial" panose="020B0604020202020204" pitchFamily="34" charset="0"/>
              <a:buChar char="•"/>
            </a:pPr>
            <a:endParaRPr lang="en-US" dirty="0"/>
          </a:p>
          <a:p>
            <a:r>
              <a:rPr lang="en-US" dirty="0"/>
              <a:t> </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Tree>
    <p:extLst>
      <p:ext uri="{BB962C8B-B14F-4D97-AF65-F5344CB8AC3E}">
        <p14:creationId xmlns:p14="http://schemas.microsoft.com/office/powerpoint/2010/main" val="14465398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5745B-1668-4325-90CF-15FD601A076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5B97783-6084-46B2-9DBC-BDDCFE4DC178}"/>
              </a:ext>
            </a:extLst>
          </p:cNvPr>
          <p:cNvSpPr>
            <a:spLocks noGrp="1"/>
          </p:cNvSpPr>
          <p:nvPr>
            <p:ph idx="1"/>
          </p:nvPr>
        </p:nvSpPr>
        <p:spPr/>
        <p:txBody>
          <a:bodyPr/>
          <a:lstStyle/>
          <a:p>
            <a:pPr>
              <a:buFont typeface="Arial" panose="020B0604020202020204" pitchFamily="34" charset="0"/>
              <a:buChar char="•"/>
            </a:pPr>
            <a:r>
              <a:rPr lang="en-US" dirty="0"/>
              <a:t>The fact that the clarification made it clear that the appellant had to </a:t>
            </a:r>
            <a:r>
              <a:rPr lang="en-US" b="1" dirty="0"/>
              <a:t>“arrange” the washing of coal, did not imply that the cost of washing the coal had to be borne by the appellant</a:t>
            </a:r>
            <a:r>
              <a:rPr lang="en-US" dirty="0"/>
              <a:t>, as the energy charge formula alone would have to be referred to for the purposes of calculation of the coal price.</a:t>
            </a:r>
          </a:p>
          <a:p>
            <a:pPr>
              <a:buFont typeface="Arial" panose="020B0604020202020204" pitchFamily="34" charset="0"/>
              <a:buChar char="•"/>
            </a:pPr>
            <a:r>
              <a:rPr lang="en-US" dirty="0"/>
              <a:t>The principle of ‘business efficacy’ would also require us to read the ‘Monthly Energy Charges’ formula in a manner as would be normally understood.</a:t>
            </a:r>
          </a:p>
          <a:p>
            <a:pPr>
              <a:buFont typeface="Arial" panose="020B0604020202020204" pitchFamily="34" charset="0"/>
              <a:buChar char="•"/>
            </a:pPr>
            <a:r>
              <a:rPr lang="en-US" dirty="0"/>
              <a:t>‘Washed’ coal is a necessity for the project as a quality requirement for the formula envisaging the requisite quality of coal to be obtained at the project site and, thus, including all the relevant costs up to that quality. </a:t>
            </a:r>
            <a:r>
              <a:rPr lang="en-US" b="1" dirty="0"/>
              <a:t>The mere term ‘coal’, therefore, would have to mean ‘washed’ coal, as no other type of coal could be used in the matter at hand.</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24332621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B5BDB-4423-4127-8641-D4A6EB5A7B85}"/>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90A801A7-6784-4450-A674-00C91BE3F4A8}"/>
              </a:ext>
            </a:extLst>
          </p:cNvPr>
          <p:cNvSpPr>
            <a:spLocks noGrp="1"/>
          </p:cNvSpPr>
          <p:nvPr>
            <p:ph idx="1"/>
          </p:nvPr>
        </p:nvSpPr>
        <p:spPr/>
        <p:txBody>
          <a:bodyPr>
            <a:normAutofit fontScale="92500"/>
          </a:bodyPr>
          <a:lstStyle/>
          <a:p>
            <a:pPr>
              <a:buFont typeface="Arial" panose="020B0604020202020204" pitchFamily="34" charset="0"/>
              <a:buChar char="•"/>
            </a:pPr>
            <a:r>
              <a:rPr lang="en-US" dirty="0"/>
              <a:t> </a:t>
            </a:r>
            <a:r>
              <a:rPr lang="en-US" sz="2400" dirty="0"/>
              <a:t>Road transportation costs at the colliery and last mileage at the power plant  cannot be excluded, as the transportation costs to the project site have to be compensated to the appellant. It is also a matter of necessity, since the railway siding had not reached the project site due to some complications in acquisition of land.</a:t>
            </a:r>
          </a:p>
          <a:p>
            <a:pPr>
              <a:buFont typeface="Arial" panose="020B0604020202020204" pitchFamily="34" charset="0"/>
              <a:buChar char="•"/>
            </a:pPr>
            <a:r>
              <a:rPr lang="en-US" sz="2400" dirty="0"/>
              <a:t>The plea of the first respondent that despite the absence of rail siding, if the appellant proceeded to operate the plant, that was their ‘business decision’, cannot be sustained for the reason </a:t>
            </a:r>
            <a:r>
              <a:rPr lang="en-US" sz="2400" b="1" dirty="0"/>
              <a:t>that the project was set up for obtaining electricity for the first respondent and as a prudent business decision for both, it would be required to operate the plant at the earliest</a:t>
            </a:r>
            <a:r>
              <a:rPr lang="en-US" sz="2400" dirty="0"/>
              <a:t>. The complication in obtaining land by the State Government, cannot imply that the project should be on hold for two years, causing loss to everyone and lack of availability of electricity. </a:t>
            </a:r>
          </a:p>
          <a:p>
            <a:pPr>
              <a:buFont typeface="Arial" panose="020B0604020202020204" pitchFamily="34" charset="0"/>
              <a:buChar char="•"/>
            </a:pPr>
            <a:endParaRPr lang="en-US" sz="2400"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p:txBody>
      </p:sp>
    </p:spTree>
    <p:extLst>
      <p:ext uri="{BB962C8B-B14F-4D97-AF65-F5344CB8AC3E}">
        <p14:creationId xmlns:p14="http://schemas.microsoft.com/office/powerpoint/2010/main" val="5424634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A2B12-E1D2-477D-95EF-0C4B95DCC0C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F9837DB-FD64-4E37-9C5B-26052DC5364F}"/>
              </a:ext>
            </a:extLst>
          </p:cNvPr>
          <p:cNvSpPr>
            <a:spLocks noGrp="1"/>
          </p:cNvSpPr>
          <p:nvPr>
            <p:ph idx="1"/>
          </p:nvPr>
        </p:nvSpPr>
        <p:spPr>
          <a:xfrm>
            <a:off x="1097280" y="1887937"/>
            <a:ext cx="10058400" cy="4023360"/>
          </a:xfrm>
        </p:spPr>
        <p:txBody>
          <a:bodyPr/>
          <a:lstStyle/>
          <a:p>
            <a:pPr>
              <a:buFont typeface="Arial" panose="020B0604020202020204" pitchFamily="34" charset="0"/>
              <a:buChar char="•"/>
            </a:pPr>
            <a:r>
              <a:rPr lang="en-US" dirty="0"/>
              <a:t>Application of the formula for energy charge which provides for </a:t>
            </a:r>
            <a:r>
              <a:rPr lang="en-US" dirty="0" err="1"/>
              <a:t>PCVn</a:t>
            </a:r>
            <a:r>
              <a:rPr lang="en-US" dirty="0"/>
              <a:t> as the </a:t>
            </a:r>
            <a:r>
              <a:rPr lang="en-US" b="1" dirty="0"/>
              <a:t>weighted average Gross Calorific Value delivered to the project.</a:t>
            </a:r>
            <a:r>
              <a:rPr lang="en-US" dirty="0"/>
              <a:t> This Calorific Value of coal would have to be, thus, on the same parameter determined at the project site. </a:t>
            </a:r>
          </a:p>
          <a:p>
            <a:pPr marL="0" indent="0">
              <a:buNone/>
            </a:pPr>
            <a:endParaRPr lang="en-US" dirty="0"/>
          </a:p>
          <a:p>
            <a:pPr>
              <a:buFont typeface="Arial" panose="020B0604020202020204" pitchFamily="34" charset="0"/>
              <a:buChar char="•"/>
            </a:pPr>
            <a:r>
              <a:rPr lang="en-US" dirty="0"/>
              <a:t> The formula contains only three elements and thus, the appellant cannot be permitted to plead that any other element, other than those would also incidentally form a part of the formula.</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Tree>
    <p:extLst>
      <p:ext uri="{BB962C8B-B14F-4D97-AF65-F5344CB8AC3E}">
        <p14:creationId xmlns:p14="http://schemas.microsoft.com/office/powerpoint/2010/main" val="16456870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a:t>CASE - 3</a:t>
            </a:r>
          </a:p>
        </p:txBody>
      </p:sp>
      <p:sp>
        <p:nvSpPr>
          <p:cNvPr id="5" name="Text Placeholder 4"/>
          <p:cNvSpPr>
            <a:spLocks noGrp="1"/>
          </p:cNvSpPr>
          <p:nvPr>
            <p:ph type="body" idx="1"/>
          </p:nvPr>
        </p:nvSpPr>
        <p:spPr>
          <a:xfrm>
            <a:off x="1154954" y="4777381"/>
            <a:ext cx="10472939" cy="860400"/>
          </a:xfrm>
        </p:spPr>
        <p:txBody>
          <a:bodyPr>
            <a:normAutofit/>
          </a:bodyPr>
          <a:lstStyle/>
          <a:p>
            <a:r>
              <a:rPr lang="en-US" sz="2800" b="1" dirty="0"/>
              <a:t>Civil Appeal No. 5479 of 2013 (</a:t>
            </a:r>
            <a:r>
              <a:rPr lang="en-US" sz="2800" b="1" dirty="0" err="1"/>
              <a:t>Sesa</a:t>
            </a:r>
            <a:r>
              <a:rPr lang="en-US" sz="2800" b="1" dirty="0"/>
              <a:t> Sterlite v OERC)</a:t>
            </a:r>
          </a:p>
        </p:txBody>
      </p:sp>
    </p:spTree>
    <p:extLst>
      <p:ext uri="{BB962C8B-B14F-4D97-AF65-F5344CB8AC3E}">
        <p14:creationId xmlns:p14="http://schemas.microsoft.com/office/powerpoint/2010/main" val="19273200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646111" y="452718"/>
            <a:ext cx="9404723" cy="1400530"/>
          </a:xfrm>
        </p:spPr>
        <p:txBody>
          <a:bodyPr/>
          <a:lstStyle/>
          <a:p>
            <a:r>
              <a:rPr lang="en-US" b="1" dirty="0"/>
              <a:t>Issues </a:t>
            </a:r>
          </a:p>
        </p:txBody>
      </p:sp>
      <p:sp>
        <p:nvSpPr>
          <p:cNvPr id="7" name="Content Placeholder 6"/>
          <p:cNvSpPr>
            <a:spLocks noGrp="1"/>
          </p:cNvSpPr>
          <p:nvPr>
            <p:ph idx="1"/>
          </p:nvPr>
        </p:nvSpPr>
        <p:spPr>
          <a:xfrm>
            <a:off x="491320" y="2052918"/>
            <a:ext cx="11177516" cy="4195481"/>
          </a:xfrm>
        </p:spPr>
        <p:txBody>
          <a:bodyPr>
            <a:normAutofit/>
          </a:bodyPr>
          <a:lstStyle/>
          <a:p>
            <a:pPr algn="just">
              <a:buFont typeface="Arial" panose="020B0604020202020204" pitchFamily="34" charset="0"/>
              <a:buChar char="•"/>
            </a:pPr>
            <a:r>
              <a:rPr lang="en-US" dirty="0"/>
              <a:t>Whether </a:t>
            </a:r>
            <a:r>
              <a:rPr lang="en-US" dirty="0" err="1"/>
              <a:t>Sesa</a:t>
            </a:r>
            <a:r>
              <a:rPr lang="en-US" dirty="0"/>
              <a:t> </a:t>
            </a:r>
            <a:r>
              <a:rPr lang="en-US" dirty="0" err="1"/>
              <a:t>Sterlite</a:t>
            </a:r>
            <a:r>
              <a:rPr lang="en-US" dirty="0"/>
              <a:t> being a developer of notified SEZ and having the only unit in SEZ has the status of Deemed Distribution Licensee or it has to get a distribution license from SERC U/S 14?</a:t>
            </a:r>
          </a:p>
          <a:p>
            <a:pPr algn="just">
              <a:buFont typeface="Arial" panose="020B0604020202020204" pitchFamily="34" charset="0"/>
              <a:buChar char="•"/>
            </a:pPr>
            <a:endParaRPr lang="en-US" dirty="0"/>
          </a:p>
          <a:p>
            <a:pPr algn="just">
              <a:buFont typeface="Arial" panose="020B0604020202020204" pitchFamily="34" charset="0"/>
              <a:buChar char="•"/>
            </a:pPr>
            <a:r>
              <a:rPr lang="en-US" dirty="0"/>
              <a:t>Whether such Deemed Distribution licensee is liable to pay Cross Subsidy Surcharge to the </a:t>
            </a:r>
            <a:r>
              <a:rPr lang="en-US" dirty="0" err="1"/>
              <a:t>Discom</a:t>
            </a:r>
            <a:r>
              <a:rPr lang="en-US" dirty="0"/>
              <a:t>?</a:t>
            </a:r>
          </a:p>
          <a:p>
            <a:pPr algn="just">
              <a:buFont typeface="Arial" panose="020B0604020202020204" pitchFamily="34" charset="0"/>
              <a:buChar char="•"/>
            </a:pPr>
            <a:endParaRPr lang="en-US" dirty="0"/>
          </a:p>
          <a:p>
            <a:pPr algn="just">
              <a:buFont typeface="Arial" panose="020B0604020202020204" pitchFamily="34" charset="0"/>
              <a:buChar char="•"/>
            </a:pPr>
            <a:r>
              <a:rPr lang="en-US" dirty="0"/>
              <a:t>APTEL held that </a:t>
            </a:r>
            <a:r>
              <a:rPr lang="en-US" dirty="0" err="1"/>
              <a:t>Sesa</a:t>
            </a:r>
            <a:r>
              <a:rPr lang="en-US" dirty="0"/>
              <a:t> </a:t>
            </a:r>
            <a:r>
              <a:rPr lang="en-US" dirty="0" err="1"/>
              <a:t>Sterlite</a:t>
            </a:r>
            <a:r>
              <a:rPr lang="en-US" dirty="0"/>
              <a:t> is not a deemed distribution licensee and has to pay CSS.</a:t>
            </a:r>
          </a:p>
          <a:p>
            <a:pPr algn="just"/>
            <a:endParaRPr lang="en-US" dirty="0"/>
          </a:p>
        </p:txBody>
      </p:sp>
    </p:spTree>
    <p:extLst>
      <p:ext uri="{BB962C8B-B14F-4D97-AF65-F5344CB8AC3E}">
        <p14:creationId xmlns:p14="http://schemas.microsoft.com/office/powerpoint/2010/main" val="19454129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6336" y="211933"/>
            <a:ext cx="10058400" cy="1450757"/>
          </a:xfrm>
        </p:spPr>
        <p:txBody>
          <a:bodyPr/>
          <a:lstStyle/>
          <a:p>
            <a:r>
              <a:rPr lang="en-US" b="1" dirty="0"/>
              <a:t>Key decisions</a:t>
            </a:r>
          </a:p>
        </p:txBody>
      </p:sp>
      <p:sp>
        <p:nvSpPr>
          <p:cNvPr id="3" name="Content Placeholder 2"/>
          <p:cNvSpPr>
            <a:spLocks noGrp="1"/>
          </p:cNvSpPr>
          <p:nvPr>
            <p:ph idx="1"/>
          </p:nvPr>
        </p:nvSpPr>
        <p:spPr>
          <a:xfrm>
            <a:off x="85070" y="2182148"/>
            <a:ext cx="12000931" cy="4195481"/>
          </a:xfrm>
        </p:spPr>
        <p:txBody>
          <a:bodyPr>
            <a:noAutofit/>
          </a:bodyPr>
          <a:lstStyle/>
          <a:p>
            <a:pPr algn="just">
              <a:buFont typeface="Arial" panose="020B0604020202020204" pitchFamily="34" charset="0"/>
              <a:buChar char="•"/>
            </a:pPr>
            <a:r>
              <a:rPr lang="en-US" dirty="0"/>
              <a:t>Distribution licensee has to operate, and maintain a distribution system and supply power to the consumers. By merely being authorized to operate and maintain a distribution system as a deemed licensee would not confer the status of distribution licensee to a person. </a:t>
            </a:r>
            <a:r>
              <a:rPr lang="en-US" b="1" dirty="0"/>
              <a:t>In this case the entire power is meant to be consumed by the Appellant for its own use and not for the purpose of distribution and supply/sale to consumers.</a:t>
            </a:r>
          </a:p>
          <a:p>
            <a:pPr algn="just">
              <a:buFont typeface="Arial" panose="020B0604020202020204" pitchFamily="34" charset="0"/>
              <a:buChar char="•"/>
            </a:pPr>
            <a:r>
              <a:rPr lang="en-US" b="1" dirty="0"/>
              <a:t>The legal fiction created by notification under SEZ Act, the developer of SEZ who distributes electricity can be deemed for a distribution licensee</a:t>
            </a:r>
            <a:r>
              <a:rPr lang="en-US" dirty="0"/>
              <a:t>. </a:t>
            </a:r>
            <a:r>
              <a:rPr lang="en-US" b="1" dirty="0"/>
              <a:t>The legal fiction cannot go further to make a person who does not distribute electricity to consumers,  a distribution licensee</a:t>
            </a:r>
            <a:r>
              <a:rPr lang="en-US" dirty="0"/>
              <a:t>. </a:t>
            </a:r>
          </a:p>
          <a:p>
            <a:pPr algn="just">
              <a:buFont typeface="Arial" panose="020B0604020202020204" pitchFamily="34" charset="0"/>
              <a:buChar char="•"/>
            </a:pPr>
            <a:r>
              <a:rPr lang="en-US" dirty="0"/>
              <a:t>CSS is a compensation to the distribution licensee irrespective of the fact whether its line is used or not, in view of the fact that, but for the open access, the Consumer would pay tariff applicable for supply which would include an element of CSS. Consumer situated in an area is bound to contribute to subsidizing a low end consumer if he falls in a category of subsidizing consumer.</a:t>
            </a:r>
          </a:p>
          <a:p>
            <a:pPr lvl="0" algn="just">
              <a:buFont typeface="Arial" panose="020B0604020202020204" pitchFamily="34" charset="0"/>
              <a:buChar char="•"/>
            </a:pPr>
            <a:r>
              <a:rPr lang="en-US" dirty="0"/>
              <a:t>Surcharge is meant to compensate the distribution license for the loss of cross subsidy that the distribution licensee would suffer by reason of the consumer taking supply from someone other than such distribution licensee. </a:t>
            </a:r>
          </a:p>
          <a:p>
            <a:pPr algn="just"/>
            <a:r>
              <a:rPr lang="en-US" dirty="0"/>
              <a:t>.</a:t>
            </a:r>
          </a:p>
          <a:p>
            <a:pPr marL="0" indent="0" algn="just">
              <a:buNone/>
            </a:pPr>
            <a:endParaRPr lang="en-US" dirty="0"/>
          </a:p>
          <a:p>
            <a:pPr algn="just"/>
            <a:endParaRPr lang="en-US" dirty="0"/>
          </a:p>
        </p:txBody>
      </p:sp>
      <p:sp>
        <p:nvSpPr>
          <p:cNvPr id="4" name="Rectangle 3"/>
          <p:cNvSpPr/>
          <p:nvPr/>
        </p:nvSpPr>
        <p:spPr>
          <a:xfrm>
            <a:off x="1288348" y="1812816"/>
            <a:ext cx="9357815" cy="369332"/>
          </a:xfrm>
          <a:prstGeom prst="rect">
            <a:avLst/>
          </a:prstGeom>
          <a:solidFill>
            <a:schemeClr val="accent5">
              <a:lumMod val="60000"/>
              <a:lumOff val="40000"/>
            </a:schemeClr>
          </a:solidFill>
        </p:spPr>
        <p:txBody>
          <a:bodyPr wrap="square">
            <a:spAutoFit/>
          </a:bodyPr>
          <a:lstStyle/>
          <a:p>
            <a:pPr algn="ctr"/>
            <a:r>
              <a:rPr lang="en-US" b="1" dirty="0">
                <a:effectLst/>
                <a:latin typeface="Calibri" panose="020F0502020204030204" pitchFamily="34" charset="0"/>
                <a:ea typeface="Calibri" panose="020F0502020204030204" pitchFamily="34" charset="0"/>
                <a:cs typeface="Times New Roman" panose="02020603050405020304" pitchFamily="18" charset="0"/>
              </a:rPr>
              <a:t>Supreme Court upheld the judgment of APTEL and held as under</a:t>
            </a:r>
            <a:endParaRPr lang="en-US" b="1" dirty="0"/>
          </a:p>
        </p:txBody>
      </p:sp>
    </p:spTree>
    <p:extLst>
      <p:ext uri="{BB962C8B-B14F-4D97-AF65-F5344CB8AC3E}">
        <p14:creationId xmlns:p14="http://schemas.microsoft.com/office/powerpoint/2010/main" val="41266998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CASE - 4</a:t>
            </a:r>
          </a:p>
        </p:txBody>
      </p:sp>
      <p:sp>
        <p:nvSpPr>
          <p:cNvPr id="3" name="Text Placeholder 2"/>
          <p:cNvSpPr>
            <a:spLocks noGrp="1"/>
          </p:cNvSpPr>
          <p:nvPr>
            <p:ph type="body" idx="1"/>
          </p:nvPr>
        </p:nvSpPr>
        <p:spPr/>
        <p:txBody>
          <a:bodyPr/>
          <a:lstStyle/>
          <a:p>
            <a:r>
              <a:rPr lang="en-US" sz="2800" b="1" dirty="0"/>
              <a:t>Civil Appeal No. 7303-7704 (Bharat </a:t>
            </a:r>
            <a:r>
              <a:rPr lang="en-US" sz="2800" b="1" dirty="0" err="1"/>
              <a:t>Jhunjhunwala</a:t>
            </a:r>
            <a:r>
              <a:rPr lang="en-US" sz="2800" b="1" dirty="0"/>
              <a:t>  v UPERC)</a:t>
            </a:r>
          </a:p>
          <a:p>
            <a:endParaRPr lang="en-US" b="1" dirty="0"/>
          </a:p>
        </p:txBody>
      </p:sp>
    </p:spTree>
    <p:extLst>
      <p:ext uri="{BB962C8B-B14F-4D97-AF65-F5344CB8AC3E}">
        <p14:creationId xmlns:p14="http://schemas.microsoft.com/office/powerpoint/2010/main" val="4720241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969" y="452718"/>
            <a:ext cx="9545866" cy="1400530"/>
          </a:xfrm>
        </p:spPr>
        <p:txBody>
          <a:bodyPr/>
          <a:lstStyle/>
          <a:p>
            <a:r>
              <a:rPr lang="en-US" b="1" dirty="0"/>
              <a:t>Facts</a:t>
            </a:r>
          </a:p>
        </p:txBody>
      </p:sp>
      <p:sp>
        <p:nvSpPr>
          <p:cNvPr id="3" name="Content Placeholder 2"/>
          <p:cNvSpPr>
            <a:spLocks noGrp="1"/>
          </p:cNvSpPr>
          <p:nvPr>
            <p:ph idx="1"/>
          </p:nvPr>
        </p:nvSpPr>
        <p:spPr>
          <a:xfrm>
            <a:off x="504967" y="1971030"/>
            <a:ext cx="11559653" cy="4195481"/>
          </a:xfrm>
        </p:spPr>
        <p:txBody>
          <a:bodyPr>
            <a:normAutofit/>
          </a:bodyPr>
          <a:lstStyle/>
          <a:p>
            <a:pPr algn="just">
              <a:buFont typeface="Arial" panose="020B0604020202020204" pitchFamily="34" charset="0"/>
              <a:buChar char="•"/>
            </a:pPr>
            <a:r>
              <a:rPr lang="en-US" sz="2400" dirty="0"/>
              <a:t>One individual, not being a consumer of the distribution licensee, filed an appeal against the order of UPERC regarding tariff for power to be procured by the State Distribution licensees from an IPP (hydro project) located in </a:t>
            </a:r>
            <a:r>
              <a:rPr lang="en-US" sz="2400" dirty="0" err="1"/>
              <a:t>Uttrakhand</a:t>
            </a:r>
            <a:r>
              <a:rPr lang="en-US" sz="2400" dirty="0"/>
              <a:t>.</a:t>
            </a:r>
          </a:p>
          <a:p>
            <a:pPr algn="just">
              <a:buFont typeface="Arial" panose="020B0604020202020204" pitchFamily="34" charset="0"/>
              <a:buChar char="•"/>
            </a:pPr>
            <a:endParaRPr lang="en-US" dirty="0"/>
          </a:p>
          <a:p>
            <a:pPr algn="just">
              <a:buFont typeface="Arial" panose="020B0604020202020204" pitchFamily="34" charset="0"/>
              <a:buChar char="•"/>
            </a:pPr>
            <a:r>
              <a:rPr lang="en-US" sz="2400" dirty="0"/>
              <a:t>APTEL held that the Appellant was not a “person aggrieved“  by the order of the State Commission as it is not a consumer of UP </a:t>
            </a:r>
            <a:r>
              <a:rPr lang="en-US" sz="2400" dirty="0" err="1"/>
              <a:t>Discoms</a:t>
            </a:r>
            <a:r>
              <a:rPr lang="en-US" sz="2400" dirty="0"/>
              <a:t>. Appellant argued that it had filed a PIL. APTEL dismissed the application on the ground that PIL is not maintainable. It was challenged by the individual before SC. SC upheld the decision of APTEL.</a:t>
            </a:r>
          </a:p>
          <a:p>
            <a:pPr algn="just">
              <a:buFont typeface="Arial" panose="020B0604020202020204" pitchFamily="34" charset="0"/>
              <a:buChar char="•"/>
            </a:pPr>
            <a:endParaRPr lang="en-US" dirty="0"/>
          </a:p>
        </p:txBody>
      </p:sp>
      <p:sp>
        <p:nvSpPr>
          <p:cNvPr id="4" name="Rectangle 3"/>
          <p:cNvSpPr/>
          <p:nvPr/>
        </p:nvSpPr>
        <p:spPr>
          <a:xfrm>
            <a:off x="259306" y="6284293"/>
            <a:ext cx="12050973" cy="646331"/>
          </a:xfrm>
          <a:prstGeom prst="rect">
            <a:avLst/>
          </a:prstGeom>
        </p:spPr>
        <p:txBody>
          <a:bodyPr wrap="square">
            <a:spAutoFit/>
          </a:bodyPr>
          <a:lstStyle/>
          <a:p>
            <a:pPr marL="914400" marR="0" indent="-914400" algn="ctr">
              <a:spcBef>
                <a:spcPts val="0"/>
              </a:spcBef>
              <a:spcAft>
                <a:spcPts val="1000"/>
              </a:spcAft>
            </a:pPr>
            <a:r>
              <a:rPr lang="en-US" b="1"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SC </a:t>
            </a:r>
            <a:r>
              <a:rPr lang="en-US" b="1" i="1" dirty="0">
                <a:solidFill>
                  <a:schemeClr val="bg1"/>
                </a:solidFill>
                <a:latin typeface="Calibri" panose="020F0502020204030204" pitchFamily="34" charset="0"/>
                <a:ea typeface="Calibri" panose="020F0502020204030204" pitchFamily="34" charset="0"/>
                <a:cs typeface="Times New Roman" panose="02020603050405020304" pitchFamily="18" charset="0"/>
              </a:rPr>
              <a:t>dismissed the Appeal filed against the order of APTEL as</a:t>
            </a:r>
            <a:r>
              <a:rPr lang="en-US" b="1"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Public Interest Litigation is not maintainable before the Regulatory Commission.</a:t>
            </a:r>
            <a:endParaRPr lang="en-US" sz="1400" b="1"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665832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Principles</a:t>
            </a: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
            </a:pPr>
            <a:r>
              <a:rPr lang="en-US" dirty="0"/>
              <a:t>Words are not scientific symbols having any precise or definite meaning, and language is but an imperfect medium to convey one’s thought, much less of a large assembly consisting of persons of various shades of opinion. It is impossible for most imaginative legislature to forestall exhaustively situations and circumstances that may emerge after enacting a statute.</a:t>
            </a:r>
          </a:p>
          <a:p>
            <a:pPr algn="just">
              <a:buFont typeface="Wingdings" panose="05000000000000000000" pitchFamily="2" charset="2"/>
              <a:buChar char="§"/>
            </a:pPr>
            <a:r>
              <a:rPr lang="en-US" dirty="0"/>
              <a:t>The function of the Courts is only to expound and not to legislate. </a:t>
            </a:r>
          </a:p>
          <a:p>
            <a:pPr algn="just">
              <a:buFont typeface="Wingdings" panose="05000000000000000000" pitchFamily="2" charset="2"/>
              <a:buChar char="§"/>
            </a:pPr>
            <a:r>
              <a:rPr lang="en-US" dirty="0"/>
              <a:t>A Statute has to be interpreted /construed according to the intent of the legislation. If a statutory provision is open to more than one interpretation, the court has to choose the interpretation which represents the true intent of legislature (“legal meaning” or “true meaning).</a:t>
            </a:r>
          </a:p>
          <a:p>
            <a:pPr marL="0" indent="0">
              <a:buNone/>
            </a:pPr>
            <a:endParaRPr lang="en-US" dirty="0"/>
          </a:p>
          <a:p>
            <a:pPr marL="0" indent="0" algn="just">
              <a:buNone/>
            </a:pPr>
            <a:endParaRPr lang="en-US" dirty="0"/>
          </a:p>
        </p:txBody>
      </p:sp>
    </p:spTree>
    <p:extLst>
      <p:ext uri="{BB962C8B-B14F-4D97-AF65-F5344CB8AC3E}">
        <p14:creationId xmlns:p14="http://schemas.microsoft.com/office/powerpoint/2010/main" val="6434017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CASE - 5</a:t>
            </a:r>
          </a:p>
        </p:txBody>
      </p:sp>
      <p:sp>
        <p:nvSpPr>
          <p:cNvPr id="3" name="Text Placeholder 2"/>
          <p:cNvSpPr>
            <a:spLocks noGrp="1"/>
          </p:cNvSpPr>
          <p:nvPr>
            <p:ph type="body" idx="1"/>
          </p:nvPr>
        </p:nvSpPr>
        <p:spPr>
          <a:xfrm>
            <a:off x="1026942" y="4325112"/>
            <a:ext cx="10058400" cy="1143000"/>
          </a:xfrm>
        </p:spPr>
        <p:txBody>
          <a:bodyPr/>
          <a:lstStyle/>
          <a:p>
            <a:r>
              <a:rPr lang="en-US" sz="2800" b="1" dirty="0"/>
              <a:t>(2002)8 SCC 715   (WBERC v  CESC)</a:t>
            </a:r>
          </a:p>
          <a:p>
            <a:endParaRPr lang="en-US" b="1" dirty="0"/>
          </a:p>
        </p:txBody>
      </p:sp>
    </p:spTree>
    <p:extLst>
      <p:ext uri="{BB962C8B-B14F-4D97-AF65-F5344CB8AC3E}">
        <p14:creationId xmlns:p14="http://schemas.microsoft.com/office/powerpoint/2010/main" val="29192190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Issues</a:t>
            </a:r>
          </a:p>
        </p:txBody>
      </p:sp>
      <p:sp>
        <p:nvSpPr>
          <p:cNvPr id="3" name="Content Placeholder 2"/>
          <p:cNvSpPr>
            <a:spLocks noGrp="1"/>
          </p:cNvSpPr>
          <p:nvPr>
            <p:ph idx="1"/>
          </p:nvPr>
        </p:nvSpPr>
        <p:spPr>
          <a:xfrm>
            <a:off x="646111" y="2052918"/>
            <a:ext cx="10736121" cy="4195481"/>
          </a:xfrm>
        </p:spPr>
        <p:txBody>
          <a:bodyPr>
            <a:normAutofit/>
          </a:bodyPr>
          <a:lstStyle/>
          <a:p>
            <a:pPr algn="just">
              <a:buFont typeface="Arial" panose="020B0604020202020204" pitchFamily="34" charset="0"/>
              <a:buChar char="•"/>
            </a:pPr>
            <a:r>
              <a:rPr lang="en-US" sz="3200" dirty="0"/>
              <a:t>Whether the audited accounts of the regulated entity binding on the Commission?</a:t>
            </a:r>
          </a:p>
          <a:p>
            <a:pPr algn="just">
              <a:buFont typeface="Arial" panose="020B0604020202020204" pitchFamily="34" charset="0"/>
              <a:buChar char="•"/>
            </a:pPr>
            <a:endParaRPr lang="en-US" sz="3200" dirty="0"/>
          </a:p>
          <a:p>
            <a:pPr algn="just">
              <a:buFont typeface="Arial" panose="020B0604020202020204" pitchFamily="34" charset="0"/>
              <a:buChar char="•"/>
            </a:pPr>
            <a:r>
              <a:rPr lang="en-US" sz="3200" dirty="0"/>
              <a:t>High Court in the Appeal filed by the licensee came to conclusion that since there is no challenge to the accounts of the company by the consumers, the said accounts should be accepted by the Commission.</a:t>
            </a:r>
          </a:p>
          <a:p>
            <a:pPr algn="just"/>
            <a:endParaRPr lang="en-US" dirty="0"/>
          </a:p>
        </p:txBody>
      </p:sp>
    </p:spTree>
    <p:extLst>
      <p:ext uri="{BB962C8B-B14F-4D97-AF65-F5344CB8AC3E}">
        <p14:creationId xmlns:p14="http://schemas.microsoft.com/office/powerpoint/2010/main" val="8158326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Key Decisions</a:t>
            </a:r>
          </a:p>
        </p:txBody>
      </p:sp>
      <p:sp>
        <p:nvSpPr>
          <p:cNvPr id="3" name="Content Placeholder 2"/>
          <p:cNvSpPr>
            <a:spLocks noGrp="1"/>
          </p:cNvSpPr>
          <p:nvPr>
            <p:ph idx="1"/>
          </p:nvPr>
        </p:nvSpPr>
        <p:spPr>
          <a:xfrm>
            <a:off x="996287" y="1861849"/>
            <a:ext cx="10372297" cy="4195481"/>
          </a:xfrm>
        </p:spPr>
        <p:txBody>
          <a:bodyPr>
            <a:normAutofit lnSpcReduction="10000"/>
          </a:bodyPr>
          <a:lstStyle/>
          <a:p>
            <a:pPr algn="just">
              <a:buFont typeface="Arial" panose="020B0604020202020204" pitchFamily="34" charset="0"/>
              <a:buChar char="•"/>
            </a:pPr>
            <a:r>
              <a:rPr lang="en-US" sz="2800" dirty="0"/>
              <a:t>There may be number of instances when an account may be genuine  and may not be questioned, yet the same may not reflect good performance of the Company or may not be in the interest of consumers. Therefore, there is an obligation on the Commission to examine the accounts.</a:t>
            </a:r>
          </a:p>
          <a:p>
            <a:pPr algn="just">
              <a:buFont typeface="Arial" panose="020B0604020202020204" pitchFamily="34" charset="0"/>
              <a:buChar char="•"/>
            </a:pPr>
            <a:endParaRPr lang="en-US" sz="2800" dirty="0"/>
          </a:p>
          <a:p>
            <a:pPr algn="just">
              <a:buFont typeface="Arial" panose="020B0604020202020204" pitchFamily="34" charset="0"/>
              <a:buChar char="•"/>
            </a:pPr>
            <a:r>
              <a:rPr lang="en-US" sz="2800" dirty="0"/>
              <a:t>The accounts of the Company are not ipso facto binding on the Commission. However, the Commission has to be give weightage to such accounts and should not differ from the same unless for good reasons permissible in the 1998 Act.</a:t>
            </a:r>
          </a:p>
          <a:p>
            <a:pPr algn="just">
              <a:buFont typeface="Arial" panose="020B0604020202020204" pitchFamily="34" charset="0"/>
              <a:buChar char="•"/>
            </a:pPr>
            <a:endParaRPr lang="en-US" dirty="0"/>
          </a:p>
        </p:txBody>
      </p:sp>
    </p:spTree>
    <p:extLst>
      <p:ext uri="{BB962C8B-B14F-4D97-AF65-F5344CB8AC3E}">
        <p14:creationId xmlns:p14="http://schemas.microsoft.com/office/powerpoint/2010/main" val="9382004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CASE - 6</a:t>
            </a:r>
          </a:p>
        </p:txBody>
      </p:sp>
      <p:sp>
        <p:nvSpPr>
          <p:cNvPr id="3" name="Text Placeholder 2"/>
          <p:cNvSpPr>
            <a:spLocks noGrp="1"/>
          </p:cNvSpPr>
          <p:nvPr>
            <p:ph type="body" idx="1"/>
          </p:nvPr>
        </p:nvSpPr>
        <p:spPr>
          <a:xfrm>
            <a:off x="1154954" y="4777381"/>
            <a:ext cx="10295517" cy="860400"/>
          </a:xfrm>
        </p:spPr>
        <p:txBody>
          <a:bodyPr>
            <a:normAutofit/>
          </a:bodyPr>
          <a:lstStyle/>
          <a:p>
            <a:r>
              <a:rPr lang="en-US" sz="2800" b="1" dirty="0"/>
              <a:t>Civil Appeal No. 3510-3511 decided on 6.5.2009 (Tata Power  v MERC)</a:t>
            </a:r>
          </a:p>
        </p:txBody>
      </p:sp>
    </p:spTree>
    <p:extLst>
      <p:ext uri="{BB962C8B-B14F-4D97-AF65-F5344CB8AC3E}">
        <p14:creationId xmlns:p14="http://schemas.microsoft.com/office/powerpoint/2010/main" val="20190859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Issues</a:t>
            </a:r>
          </a:p>
        </p:txBody>
      </p:sp>
      <p:sp>
        <p:nvSpPr>
          <p:cNvPr id="3" name="Content Placeholder 2"/>
          <p:cNvSpPr>
            <a:spLocks noGrp="1"/>
          </p:cNvSpPr>
          <p:nvPr>
            <p:ph idx="1"/>
          </p:nvPr>
        </p:nvSpPr>
        <p:spPr>
          <a:xfrm>
            <a:off x="646111" y="2052918"/>
            <a:ext cx="10736121" cy="4195481"/>
          </a:xfrm>
        </p:spPr>
        <p:txBody>
          <a:bodyPr>
            <a:normAutofit lnSpcReduction="10000"/>
          </a:bodyPr>
          <a:lstStyle/>
          <a:p>
            <a:pPr algn="just">
              <a:buFont typeface="Arial" panose="020B0604020202020204" pitchFamily="34" charset="0"/>
              <a:buChar char="•"/>
            </a:pPr>
            <a:r>
              <a:rPr lang="en-US" dirty="0"/>
              <a:t>Whether the Commission while applying the provisions of Sec. 86(1)(b) could also take recourse to Section 23 and 60 thereof?</a:t>
            </a:r>
          </a:p>
          <a:p>
            <a:pPr algn="just">
              <a:buFont typeface="Arial" panose="020B0604020202020204" pitchFamily="34" charset="0"/>
              <a:buChar char="•"/>
            </a:pPr>
            <a:r>
              <a:rPr lang="en-US" dirty="0"/>
              <a:t>  Whether equitable allocation of power generated by a generating company permissible?</a:t>
            </a:r>
          </a:p>
          <a:p>
            <a:pPr algn="just"/>
            <a:endParaRPr lang="en-US" sz="1400" b="1" i="1" dirty="0"/>
          </a:p>
          <a:p>
            <a:pPr algn="just"/>
            <a:r>
              <a:rPr lang="en-US" sz="1800" b="1" i="1" dirty="0"/>
              <a:t>Section 23. Directions to licensees- If the Appropriate Commission is of the opinion that it is necessary or expedient so to do for maintaining the efficient supply, securing the equitable distribution of electricity and promoting competition, it may, by order, provide for regulating supply, distribution, consumption or use thereof.</a:t>
            </a:r>
          </a:p>
          <a:p>
            <a:pPr algn="just"/>
            <a:r>
              <a:rPr lang="en-US" sz="1800" b="1" i="1" dirty="0"/>
              <a:t>Section 60. Market Domination- The Appropriate Commission may issue such directions as it may consider appropriate to a licensee or a generating company if such licensee or generating company enters into any agreement or abuses its dominant position or enters into a combination which is likely to cause or causes an adverse effect on competition in electricity industry.</a:t>
            </a:r>
          </a:p>
          <a:p>
            <a:pPr algn="just"/>
            <a:r>
              <a:rPr lang="en-US" sz="1800" b="1" i="1" dirty="0"/>
              <a:t>Statement of objects and Reasons- Generation is being delicensed and captive generation is being freely permitted. </a:t>
            </a:r>
          </a:p>
          <a:p>
            <a:pPr algn="just"/>
            <a:endParaRPr lang="en-US" sz="2800" dirty="0"/>
          </a:p>
        </p:txBody>
      </p:sp>
    </p:spTree>
    <p:extLst>
      <p:ext uri="{BB962C8B-B14F-4D97-AF65-F5344CB8AC3E}">
        <p14:creationId xmlns:p14="http://schemas.microsoft.com/office/powerpoint/2010/main" val="6801752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46111" y="452718"/>
            <a:ext cx="9404723" cy="1400530"/>
          </a:xfrm>
        </p:spPr>
        <p:txBody>
          <a:bodyPr/>
          <a:lstStyle/>
          <a:p>
            <a:r>
              <a:rPr lang="en-US" b="1" dirty="0"/>
              <a:t>Key Decisions</a:t>
            </a:r>
          </a:p>
        </p:txBody>
      </p:sp>
      <p:sp>
        <p:nvSpPr>
          <p:cNvPr id="3" name="Content Placeholder 2"/>
          <p:cNvSpPr>
            <a:spLocks noGrp="1"/>
          </p:cNvSpPr>
          <p:nvPr>
            <p:ph idx="1"/>
          </p:nvPr>
        </p:nvSpPr>
        <p:spPr>
          <a:xfrm>
            <a:off x="646111" y="1853248"/>
            <a:ext cx="11095629" cy="4195481"/>
          </a:xfrm>
        </p:spPr>
        <p:txBody>
          <a:bodyPr>
            <a:noAutofit/>
          </a:bodyPr>
          <a:lstStyle/>
          <a:p>
            <a:pPr algn="just">
              <a:buFont typeface="Arial" panose="020B0604020202020204" pitchFamily="34" charset="0"/>
              <a:buChar char="•"/>
            </a:pPr>
            <a:r>
              <a:rPr lang="en-US" dirty="0"/>
              <a:t>A statute must be construed having regard to Parliamentary intent. For that purpose it is open for the Court to not only to take into considerations the history of legislations including the mischief sought to be remedied. </a:t>
            </a:r>
          </a:p>
          <a:p>
            <a:pPr algn="just">
              <a:buFont typeface="Arial" panose="020B0604020202020204" pitchFamily="34" charset="0"/>
              <a:buChar char="•"/>
            </a:pPr>
            <a:r>
              <a:rPr lang="en-US" b="1" dirty="0"/>
              <a:t>Commission not empowered to issue directions to the generating company to supply electricity to a distribution licensee who has not entered into any PPA with it</a:t>
            </a:r>
            <a:r>
              <a:rPr lang="en-US" dirty="0"/>
              <a:t>.</a:t>
            </a:r>
          </a:p>
          <a:p>
            <a:pPr algn="just">
              <a:buFont typeface="Arial" panose="020B0604020202020204" pitchFamily="34" charset="0"/>
              <a:buChar char="•"/>
            </a:pPr>
            <a:r>
              <a:rPr lang="en-US" dirty="0"/>
              <a:t>If by reason of a provision of a statute the generating companies are excluded from the licensing provisions, one of </a:t>
            </a:r>
            <a:r>
              <a:rPr lang="en-US" b="1" dirty="0"/>
              <a:t>the principal tool of interpretation is that the mischief which was sought to be remedied may not be brought back by a side door. </a:t>
            </a:r>
            <a:r>
              <a:rPr lang="en-US" dirty="0"/>
              <a:t>It has to be borne in mind that if the </a:t>
            </a:r>
            <a:r>
              <a:rPr lang="en-US" dirty="0" err="1"/>
              <a:t>licence</a:t>
            </a:r>
            <a:r>
              <a:rPr lang="en-US" dirty="0"/>
              <a:t> raj is brought back through the side door or regulations seeking to achieve the same purpose which the Parliament intended to avoid, there would be a possibility of </a:t>
            </a:r>
            <a:r>
              <a:rPr lang="en-US" dirty="0" err="1"/>
              <a:t>mis</a:t>
            </a:r>
            <a:r>
              <a:rPr lang="en-US" dirty="0"/>
              <a:t>-interpretation and </a:t>
            </a:r>
            <a:r>
              <a:rPr lang="en-US" dirty="0" err="1"/>
              <a:t>mis</a:t>
            </a:r>
            <a:r>
              <a:rPr lang="en-US" dirty="0"/>
              <a:t>-application of statute.</a:t>
            </a:r>
          </a:p>
          <a:p>
            <a:pPr algn="just">
              <a:buFont typeface="Arial" panose="020B0604020202020204" pitchFamily="34" charset="0"/>
              <a:buChar char="•"/>
            </a:pPr>
            <a:r>
              <a:rPr lang="en-US" dirty="0"/>
              <a:t>Even though generating company is free to enter into an agreement, and in particular long term agreement with the </a:t>
            </a:r>
            <a:r>
              <a:rPr lang="en-US" dirty="0" err="1"/>
              <a:t>Discom</a:t>
            </a:r>
            <a:r>
              <a:rPr lang="en-US" dirty="0"/>
              <a:t>, terms and conditions of such agreement are subject to grant of approval of Commission.</a:t>
            </a:r>
          </a:p>
          <a:p>
            <a:pPr algn="just"/>
            <a:endParaRPr lang="en-US" dirty="0"/>
          </a:p>
        </p:txBody>
      </p:sp>
    </p:spTree>
    <p:extLst>
      <p:ext uri="{BB962C8B-B14F-4D97-AF65-F5344CB8AC3E}">
        <p14:creationId xmlns:p14="http://schemas.microsoft.com/office/powerpoint/2010/main" val="8909910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CASE - 7</a:t>
            </a:r>
          </a:p>
        </p:txBody>
      </p:sp>
      <p:sp>
        <p:nvSpPr>
          <p:cNvPr id="3" name="Text Placeholder 2"/>
          <p:cNvSpPr>
            <a:spLocks noGrp="1"/>
          </p:cNvSpPr>
          <p:nvPr>
            <p:ph type="body" idx="1"/>
          </p:nvPr>
        </p:nvSpPr>
        <p:spPr>
          <a:xfrm>
            <a:off x="354842" y="4777381"/>
            <a:ext cx="11837158" cy="860400"/>
          </a:xfrm>
        </p:spPr>
        <p:txBody>
          <a:bodyPr>
            <a:normAutofit/>
          </a:bodyPr>
          <a:lstStyle/>
          <a:p>
            <a:pPr algn="ctr"/>
            <a:r>
              <a:rPr lang="en-US" sz="2800" b="1" dirty="0"/>
              <a:t>Civil Appeal No. 5881 of 2016, All India Power Engineer Association V </a:t>
            </a:r>
            <a:r>
              <a:rPr lang="en-US" sz="2800" b="1" dirty="0" err="1"/>
              <a:t>Sasan</a:t>
            </a:r>
            <a:r>
              <a:rPr lang="en-US" sz="2800" b="1" dirty="0"/>
              <a:t> Power</a:t>
            </a:r>
          </a:p>
        </p:txBody>
      </p:sp>
    </p:spTree>
    <p:extLst>
      <p:ext uri="{BB962C8B-B14F-4D97-AF65-F5344CB8AC3E}">
        <p14:creationId xmlns:p14="http://schemas.microsoft.com/office/powerpoint/2010/main" val="33244216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82338" y="207058"/>
            <a:ext cx="9404723" cy="1400530"/>
          </a:xfrm>
        </p:spPr>
        <p:txBody>
          <a:bodyPr/>
          <a:lstStyle/>
          <a:p>
            <a:r>
              <a:rPr lang="en-US" b="1" dirty="0"/>
              <a:t>Facts</a:t>
            </a:r>
          </a:p>
        </p:txBody>
      </p:sp>
      <p:sp>
        <p:nvSpPr>
          <p:cNvPr id="5" name="Content Placeholder 4"/>
          <p:cNvSpPr>
            <a:spLocks noGrp="1"/>
          </p:cNvSpPr>
          <p:nvPr>
            <p:ph idx="1"/>
          </p:nvPr>
        </p:nvSpPr>
        <p:spPr>
          <a:xfrm>
            <a:off x="136478" y="1739016"/>
            <a:ext cx="12055522" cy="4968859"/>
          </a:xfrm>
        </p:spPr>
        <p:txBody>
          <a:bodyPr>
            <a:noAutofit/>
          </a:bodyPr>
          <a:lstStyle/>
          <a:p>
            <a:pPr algn="just">
              <a:buFont typeface="Arial" panose="020B0604020202020204" pitchFamily="34" charset="0"/>
              <a:buChar char="•"/>
            </a:pPr>
            <a:r>
              <a:rPr lang="en-US" dirty="0"/>
              <a:t>Reliance Power Ltd. selected successful bidder through Competitive Bidding U/S 63 to develop </a:t>
            </a:r>
            <a:r>
              <a:rPr lang="en-US" dirty="0" err="1"/>
              <a:t>Sasan</a:t>
            </a:r>
            <a:r>
              <a:rPr lang="en-US" dirty="0"/>
              <a:t> UMPP (6x660MW).</a:t>
            </a:r>
          </a:p>
          <a:p>
            <a:pPr algn="just">
              <a:buFont typeface="Arial" panose="020B0604020202020204" pitchFamily="34" charset="0"/>
              <a:buChar char="•"/>
            </a:pPr>
            <a:r>
              <a:rPr lang="en-US" dirty="0"/>
              <a:t>COD as per PPA to be achieved only by operating a unit at least on 95% rated capacity for 72 hours and completing the specified tests.</a:t>
            </a:r>
          </a:p>
          <a:p>
            <a:pPr algn="just">
              <a:buFont typeface="Arial" panose="020B0604020202020204" pitchFamily="34" charset="0"/>
              <a:buChar char="•"/>
            </a:pPr>
            <a:r>
              <a:rPr lang="en-US" dirty="0"/>
              <a:t>First year of the agreement was from the date of COD to 31</a:t>
            </a:r>
            <a:r>
              <a:rPr lang="en-US" baseline="30000" dirty="0"/>
              <a:t>st</a:t>
            </a:r>
            <a:r>
              <a:rPr lang="en-US" dirty="0"/>
              <a:t> March of the FY.</a:t>
            </a:r>
          </a:p>
          <a:p>
            <a:pPr algn="just">
              <a:buFont typeface="Arial" panose="020B0604020202020204" pitchFamily="34" charset="0"/>
              <a:buChar char="•"/>
            </a:pPr>
            <a:r>
              <a:rPr lang="en-US" dirty="0" err="1"/>
              <a:t>Sasan</a:t>
            </a:r>
            <a:r>
              <a:rPr lang="en-US" dirty="0"/>
              <a:t> sought permission from RLDC on 27</a:t>
            </a:r>
            <a:r>
              <a:rPr lang="en-US" baseline="30000" dirty="0"/>
              <a:t>th</a:t>
            </a:r>
            <a:r>
              <a:rPr lang="en-US" dirty="0"/>
              <a:t> March, 2013 to carry out commissioning test at full load from 27</a:t>
            </a:r>
            <a:r>
              <a:rPr lang="en-US" baseline="30000" dirty="0"/>
              <a:t>th</a:t>
            </a:r>
            <a:r>
              <a:rPr lang="en-US" dirty="0"/>
              <a:t> March to 30</a:t>
            </a:r>
            <a:r>
              <a:rPr lang="en-US" baseline="30000" dirty="0"/>
              <a:t>th</a:t>
            </a:r>
            <a:r>
              <a:rPr lang="en-US" dirty="0"/>
              <a:t> March. Permission denied by RLDC for testing of unit at 660 MW due to low demand due to Holi festival. </a:t>
            </a:r>
            <a:r>
              <a:rPr lang="en-US" dirty="0" err="1"/>
              <a:t>Sasan</a:t>
            </a:r>
            <a:r>
              <a:rPr lang="en-US" dirty="0"/>
              <a:t> carried out commission test at 101 MW from 27</a:t>
            </a:r>
            <a:r>
              <a:rPr lang="en-US" baseline="30000" dirty="0"/>
              <a:t>th</a:t>
            </a:r>
            <a:r>
              <a:rPr lang="en-US" dirty="0"/>
              <a:t> to 30th.  </a:t>
            </a:r>
            <a:r>
              <a:rPr lang="en-US" dirty="0" err="1"/>
              <a:t>Sasan</a:t>
            </a:r>
            <a:r>
              <a:rPr lang="en-US" dirty="0"/>
              <a:t> declared the COD of unit at 101 MW on 30.3.2013 after Independent Engineer issued test certificate. Beneficiaries also accepted COD at 101 MW and allowed </a:t>
            </a:r>
            <a:r>
              <a:rPr lang="en-US" dirty="0" err="1"/>
              <a:t>Sasan</a:t>
            </a:r>
            <a:r>
              <a:rPr lang="en-US" dirty="0"/>
              <a:t> to schedule the Unit at 101 MW.</a:t>
            </a:r>
          </a:p>
          <a:p>
            <a:pPr marL="0" indent="0" algn="just">
              <a:buNone/>
            </a:pPr>
            <a:endParaRPr lang="en-US" dirty="0"/>
          </a:p>
        </p:txBody>
      </p:sp>
    </p:spTree>
    <p:extLst>
      <p:ext uri="{BB962C8B-B14F-4D97-AF65-F5344CB8AC3E}">
        <p14:creationId xmlns:p14="http://schemas.microsoft.com/office/powerpoint/2010/main" val="14788893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82338" y="207058"/>
            <a:ext cx="9404723" cy="1400530"/>
          </a:xfrm>
        </p:spPr>
        <p:txBody>
          <a:bodyPr/>
          <a:lstStyle/>
          <a:p>
            <a:r>
              <a:rPr lang="en-US" b="1" dirty="0"/>
              <a:t>Facts</a:t>
            </a:r>
          </a:p>
        </p:txBody>
      </p:sp>
      <p:sp>
        <p:nvSpPr>
          <p:cNvPr id="5" name="Content Placeholder 4"/>
          <p:cNvSpPr>
            <a:spLocks noGrp="1"/>
          </p:cNvSpPr>
          <p:nvPr>
            <p:ph idx="1"/>
          </p:nvPr>
        </p:nvSpPr>
        <p:spPr>
          <a:xfrm>
            <a:off x="272955" y="1984676"/>
            <a:ext cx="11505062" cy="4968859"/>
          </a:xfrm>
        </p:spPr>
        <p:txBody>
          <a:bodyPr>
            <a:noAutofit/>
          </a:bodyPr>
          <a:lstStyle/>
          <a:p>
            <a:pPr algn="just">
              <a:buFont typeface="Arial" panose="020B0604020202020204" pitchFamily="34" charset="0"/>
              <a:buChar char="•"/>
            </a:pPr>
            <a:r>
              <a:rPr lang="en-US" dirty="0"/>
              <a:t>RLDC filed a Petition before CERC.</a:t>
            </a:r>
          </a:p>
          <a:p>
            <a:pPr algn="just">
              <a:buFont typeface="Arial" panose="020B0604020202020204" pitchFamily="34" charset="0"/>
              <a:buChar char="•"/>
            </a:pPr>
            <a:r>
              <a:rPr lang="en-US" dirty="0"/>
              <a:t>CERC in its order set aside the COD at 101 MW and also recorded some adverse remarks against the Independent Engineer. This order was challenged by </a:t>
            </a:r>
            <a:r>
              <a:rPr lang="en-US" dirty="0" err="1"/>
              <a:t>Sasan</a:t>
            </a:r>
            <a:r>
              <a:rPr lang="en-US" dirty="0"/>
              <a:t> Power and the Independent Engineer.</a:t>
            </a:r>
          </a:p>
          <a:p>
            <a:pPr algn="just">
              <a:buFont typeface="Arial" panose="020B0604020202020204" pitchFamily="34" charset="0"/>
              <a:buChar char="•"/>
            </a:pPr>
            <a:r>
              <a:rPr lang="en-US" dirty="0"/>
              <a:t>APTEL set aside the order of CERC taking the acceptance of COD by the beneficiaries as waiver and held that no public interest is involved.</a:t>
            </a:r>
          </a:p>
          <a:p>
            <a:pPr algn="just">
              <a:buFont typeface="Arial" panose="020B0604020202020204" pitchFamily="34" charset="0"/>
              <a:buChar char="•"/>
            </a:pPr>
            <a:r>
              <a:rPr lang="en-US" dirty="0"/>
              <a:t>This order was challenged in the Supreme Court.</a:t>
            </a:r>
          </a:p>
          <a:p>
            <a:pPr algn="just">
              <a:buFont typeface="Arial" panose="020B0604020202020204" pitchFamily="34" charset="0"/>
              <a:buChar char="•"/>
            </a:pPr>
            <a:endParaRPr lang="en-US" dirty="0"/>
          </a:p>
        </p:txBody>
      </p:sp>
    </p:spTree>
    <p:extLst>
      <p:ext uri="{BB962C8B-B14F-4D97-AF65-F5344CB8AC3E}">
        <p14:creationId xmlns:p14="http://schemas.microsoft.com/office/powerpoint/2010/main" val="29429876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46111" y="452718"/>
            <a:ext cx="9404723" cy="1400530"/>
          </a:xfrm>
        </p:spPr>
        <p:txBody>
          <a:bodyPr/>
          <a:lstStyle/>
          <a:p>
            <a:r>
              <a:rPr lang="en-US" b="1" dirty="0"/>
              <a:t>Key Decisions</a:t>
            </a:r>
          </a:p>
        </p:txBody>
      </p:sp>
      <p:sp>
        <p:nvSpPr>
          <p:cNvPr id="3" name="Content Placeholder 2"/>
          <p:cNvSpPr>
            <a:spLocks noGrp="1"/>
          </p:cNvSpPr>
          <p:nvPr>
            <p:ph idx="1"/>
          </p:nvPr>
        </p:nvSpPr>
        <p:spPr>
          <a:xfrm>
            <a:off x="382138" y="2052918"/>
            <a:ext cx="11709778" cy="4195481"/>
          </a:xfrm>
        </p:spPr>
        <p:txBody>
          <a:bodyPr>
            <a:normAutofit/>
          </a:bodyPr>
          <a:lstStyle/>
          <a:p>
            <a:pPr algn="just">
              <a:lnSpc>
                <a:spcPct val="150000"/>
              </a:lnSpc>
              <a:buFont typeface="Arial" panose="020B0604020202020204" pitchFamily="34" charset="0"/>
              <a:buChar char="•"/>
            </a:pPr>
            <a:r>
              <a:rPr lang="en-US" dirty="0"/>
              <a:t>Waiver is an intentional relinquishment of a known right and that, therefore, unless there is a clear intention to relinquish the right that is fully known to a party, a party cannot be said to waive it.</a:t>
            </a:r>
          </a:p>
          <a:p>
            <a:pPr algn="just">
              <a:lnSpc>
                <a:spcPct val="150000"/>
              </a:lnSpc>
              <a:buFont typeface="Arial" panose="020B0604020202020204" pitchFamily="34" charset="0"/>
              <a:buChar char="•"/>
            </a:pPr>
            <a:r>
              <a:rPr lang="en-US" dirty="0"/>
              <a:t>If any element of public interest is involved and a waiver takes place by one of the parties to an agreement, such </a:t>
            </a:r>
            <a:r>
              <a:rPr lang="en-US" b="1" dirty="0"/>
              <a:t>waiver will not be given effect to if it is contrary to such public interest.</a:t>
            </a:r>
          </a:p>
          <a:p>
            <a:pPr algn="just">
              <a:lnSpc>
                <a:spcPct val="150000"/>
              </a:lnSpc>
              <a:buFont typeface="Arial" panose="020B0604020202020204" pitchFamily="34" charset="0"/>
              <a:buChar char="•"/>
            </a:pPr>
            <a:r>
              <a:rPr lang="en-US" dirty="0"/>
              <a:t>In this case waiver resulted in increase in cost of electricity which is not in public interest.</a:t>
            </a:r>
          </a:p>
          <a:p>
            <a:pPr algn="just">
              <a:lnSpc>
                <a:spcPct val="150000"/>
              </a:lnSpc>
              <a:buFont typeface="Arial" panose="020B0604020202020204" pitchFamily="34" charset="0"/>
              <a:buChar char="•"/>
            </a:pPr>
            <a:r>
              <a:rPr lang="en-US" dirty="0"/>
              <a:t>The test certificate issued by the Independent Engineer was not as per the terms of the PPA. </a:t>
            </a:r>
          </a:p>
          <a:p>
            <a:pPr algn="just">
              <a:lnSpc>
                <a:spcPct val="150000"/>
              </a:lnSpc>
              <a:buFont typeface="Arial" panose="020B0604020202020204" pitchFamily="34" charset="0"/>
              <a:buChar char="•"/>
            </a:pPr>
            <a:r>
              <a:rPr lang="en-US" dirty="0"/>
              <a:t>SC Set aside the order of APTEL </a:t>
            </a:r>
          </a:p>
          <a:p>
            <a:pPr algn="just">
              <a:lnSpc>
                <a:spcPct val="150000"/>
              </a:lnSpc>
              <a:buFont typeface="Arial" panose="020B0604020202020204" pitchFamily="34" charset="0"/>
              <a:buChar char="•"/>
            </a:pPr>
            <a:endParaRPr lang="en-US" dirty="0"/>
          </a:p>
        </p:txBody>
      </p:sp>
    </p:spTree>
    <p:extLst>
      <p:ext uri="{BB962C8B-B14F-4D97-AF65-F5344CB8AC3E}">
        <p14:creationId xmlns:p14="http://schemas.microsoft.com/office/powerpoint/2010/main" val="41876631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3D94D-6F71-4E67-ABAD-1DBAF44BDD7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B5FF264-2DDF-46D5-95A5-8136A0A6BB2D}"/>
              </a:ext>
            </a:extLst>
          </p:cNvPr>
          <p:cNvSpPr>
            <a:spLocks noGrp="1"/>
          </p:cNvSpPr>
          <p:nvPr>
            <p:ph idx="1"/>
          </p:nvPr>
        </p:nvSpPr>
        <p:spPr/>
        <p:txBody>
          <a:bodyPr/>
          <a:lstStyle/>
          <a:p>
            <a:pPr>
              <a:buFont typeface="Arial" panose="020B0604020202020204" pitchFamily="34" charset="0"/>
              <a:buChar char="•"/>
            </a:pPr>
            <a:r>
              <a:rPr lang="en-US" dirty="0"/>
              <a:t>Intention of legislature must be found in the words used by the legislature itself.</a:t>
            </a:r>
          </a:p>
          <a:p>
            <a:pPr>
              <a:buFont typeface="Arial" panose="020B0604020202020204" pitchFamily="34" charset="0"/>
              <a:buChar char="•"/>
            </a:pPr>
            <a:r>
              <a:rPr lang="en-US" dirty="0"/>
              <a:t>Statute must be read as a whole in the context (the statute as a whole, the previous state of law, the other statutes in </a:t>
            </a:r>
            <a:r>
              <a:rPr lang="en-US" i="1" dirty="0" err="1"/>
              <a:t>pari</a:t>
            </a:r>
            <a:r>
              <a:rPr lang="en-US" i="1" dirty="0"/>
              <a:t> </a:t>
            </a:r>
            <a:r>
              <a:rPr lang="en-US" i="1" dirty="0" err="1"/>
              <a:t>materia</a:t>
            </a:r>
            <a:r>
              <a:rPr lang="en-US" i="1" dirty="0"/>
              <a:t>, </a:t>
            </a:r>
            <a:r>
              <a:rPr lang="en-US" dirty="0"/>
              <a:t>the general scope of the statute and the mischief it intended to remedy). </a:t>
            </a:r>
          </a:p>
          <a:p>
            <a:pPr>
              <a:buFont typeface="Arial" panose="020B0604020202020204" pitchFamily="34" charset="0"/>
              <a:buChar char="•"/>
            </a:pPr>
            <a:r>
              <a:rPr lang="en-US" dirty="0"/>
              <a:t>Statute must be construed to make it effective and workable (Example: interpretation of Sec. 86(1)(f) in Essar power case-”</a:t>
            </a:r>
            <a:r>
              <a:rPr lang="en-US" i="1" dirty="0"/>
              <a:t>to adjudicate upon the dispute between the licensee and the gen. co. </a:t>
            </a:r>
            <a:r>
              <a:rPr lang="en-US" b="1" i="1" dirty="0"/>
              <a:t>and</a:t>
            </a:r>
            <a:r>
              <a:rPr lang="en-US" i="1" dirty="0"/>
              <a:t> to refer any dispute for arbitration</a:t>
            </a:r>
            <a:r>
              <a:rPr lang="en-US" dirty="0"/>
              <a:t>”)</a:t>
            </a:r>
          </a:p>
          <a:p>
            <a:pPr>
              <a:buFont typeface="Arial" panose="020B0604020202020204" pitchFamily="34" charset="0"/>
              <a:buChar char="•"/>
            </a:pPr>
            <a:r>
              <a:rPr lang="en-US" dirty="0"/>
              <a:t>If meaning is plain, effect must be given to it irrespective of consequences.</a:t>
            </a:r>
          </a:p>
          <a:p>
            <a:endParaRPr lang="en-US" dirty="0"/>
          </a:p>
        </p:txBody>
      </p:sp>
    </p:spTree>
    <p:extLst>
      <p:ext uri="{BB962C8B-B14F-4D97-AF65-F5344CB8AC3E}">
        <p14:creationId xmlns:p14="http://schemas.microsoft.com/office/powerpoint/2010/main" val="256479300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F5382-A10C-45D9-812F-98A4A9C92883}"/>
              </a:ext>
            </a:extLst>
          </p:cNvPr>
          <p:cNvSpPr>
            <a:spLocks noGrp="1"/>
          </p:cNvSpPr>
          <p:nvPr>
            <p:ph type="title"/>
          </p:nvPr>
        </p:nvSpPr>
        <p:spPr/>
        <p:txBody>
          <a:bodyPr>
            <a:normAutofit/>
          </a:bodyPr>
          <a:lstStyle/>
          <a:p>
            <a:r>
              <a:rPr lang="en-US" sz="6000" b="1" dirty="0"/>
              <a:t>Case-8</a:t>
            </a:r>
          </a:p>
        </p:txBody>
      </p:sp>
      <p:sp>
        <p:nvSpPr>
          <p:cNvPr id="3" name="Content Placeholder 2">
            <a:extLst>
              <a:ext uri="{FF2B5EF4-FFF2-40B4-BE49-F238E27FC236}">
                <a16:creationId xmlns:a16="http://schemas.microsoft.com/office/drawing/2014/main" id="{6067A015-59B6-42A5-8A78-3D95840C4FBD}"/>
              </a:ext>
            </a:extLst>
          </p:cNvPr>
          <p:cNvSpPr>
            <a:spLocks noGrp="1"/>
          </p:cNvSpPr>
          <p:nvPr>
            <p:ph idx="1"/>
          </p:nvPr>
        </p:nvSpPr>
        <p:spPr/>
        <p:txBody>
          <a:bodyPr>
            <a:normAutofit/>
          </a:bodyPr>
          <a:lstStyle/>
          <a:p>
            <a:r>
              <a:rPr lang="en-US" sz="4000" dirty="0"/>
              <a:t>Hindustan Zinc Ltd. v Rajasthan Electricity Regulatory Commission- Civil Appeal No. 4417 of 2015 &amp; batch</a:t>
            </a:r>
          </a:p>
        </p:txBody>
      </p:sp>
    </p:spTree>
    <p:extLst>
      <p:ext uri="{BB962C8B-B14F-4D97-AF65-F5344CB8AC3E}">
        <p14:creationId xmlns:p14="http://schemas.microsoft.com/office/powerpoint/2010/main" val="3178283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58D8A-2981-4F0B-949C-C820266A0676}"/>
              </a:ext>
            </a:extLst>
          </p:cNvPr>
          <p:cNvSpPr>
            <a:spLocks noGrp="1"/>
          </p:cNvSpPr>
          <p:nvPr>
            <p:ph type="title"/>
          </p:nvPr>
        </p:nvSpPr>
        <p:spPr/>
        <p:txBody>
          <a:bodyPr>
            <a:normAutofit/>
          </a:bodyPr>
          <a:lstStyle/>
          <a:p>
            <a:r>
              <a:rPr lang="en-US" sz="3600" dirty="0"/>
              <a:t>Facts of the case</a:t>
            </a:r>
          </a:p>
        </p:txBody>
      </p:sp>
      <p:sp>
        <p:nvSpPr>
          <p:cNvPr id="3" name="Content Placeholder 2">
            <a:extLst>
              <a:ext uri="{FF2B5EF4-FFF2-40B4-BE49-F238E27FC236}">
                <a16:creationId xmlns:a16="http://schemas.microsoft.com/office/drawing/2014/main" id="{BBEDDAB2-F0BB-4FA6-8A67-520535CC1977}"/>
              </a:ext>
            </a:extLst>
          </p:cNvPr>
          <p:cNvSpPr>
            <a:spLocks noGrp="1"/>
          </p:cNvSpPr>
          <p:nvPr>
            <p:ph idx="1"/>
          </p:nvPr>
        </p:nvSpPr>
        <p:spPr/>
        <p:txBody>
          <a:bodyPr/>
          <a:lstStyle/>
          <a:p>
            <a:pPr>
              <a:buFont typeface="Arial" panose="020B0604020202020204" pitchFamily="34" charset="0"/>
              <a:buChar char="•"/>
            </a:pPr>
            <a:r>
              <a:rPr lang="en-US" dirty="0"/>
              <a:t>Rajasthan Commission specified RPO obligations directing the captive power generators to purchase minimum energy from RE sources and comply with their liability under the said regulations.</a:t>
            </a:r>
          </a:p>
          <a:p>
            <a:pPr>
              <a:buFont typeface="Arial" panose="020B0604020202020204" pitchFamily="34" charset="0"/>
              <a:buChar char="•"/>
            </a:pPr>
            <a:r>
              <a:rPr lang="en-US" dirty="0"/>
              <a:t>The Appellant, a CGP challenged the validity of the said regulations and challenged the same before Rajasthan HC.</a:t>
            </a:r>
          </a:p>
          <a:p>
            <a:pPr>
              <a:buFont typeface="Arial" panose="020B0604020202020204" pitchFamily="34" charset="0"/>
              <a:buChar char="•"/>
            </a:pPr>
            <a:r>
              <a:rPr lang="en-US" dirty="0"/>
              <a:t> Rajasthan HC dismissed the Appeal. It was challenged before the SC.</a:t>
            </a:r>
          </a:p>
          <a:p>
            <a:pPr marL="0" indent="0">
              <a:buNone/>
            </a:pPr>
            <a:r>
              <a:rPr lang="en-US" i="1" dirty="0"/>
              <a:t>  Section 86(1) (e) : “promote cogeneration and generation of electricity from renewable source of energy by providing suitable measures for connectivity with the grid and sale of electricity to any person , and also specify for purchasing of electricity from such sources, a percentage of the total consumption of electricity </a:t>
            </a:r>
            <a:r>
              <a:rPr lang="en-US" b="1" i="1" dirty="0"/>
              <a:t>in the area of a distribution licensee</a:t>
            </a:r>
            <a:r>
              <a:rPr lang="en-US" i="1" dirty="0"/>
              <a:t>;”</a:t>
            </a:r>
          </a:p>
        </p:txBody>
      </p:sp>
    </p:spTree>
    <p:extLst>
      <p:ext uri="{BB962C8B-B14F-4D97-AF65-F5344CB8AC3E}">
        <p14:creationId xmlns:p14="http://schemas.microsoft.com/office/powerpoint/2010/main" val="30200365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4D2B9-7F08-4950-9724-0122B56F8A41}"/>
              </a:ext>
            </a:extLst>
          </p:cNvPr>
          <p:cNvSpPr>
            <a:spLocks noGrp="1"/>
          </p:cNvSpPr>
          <p:nvPr>
            <p:ph type="title"/>
          </p:nvPr>
        </p:nvSpPr>
        <p:spPr/>
        <p:txBody>
          <a:bodyPr>
            <a:normAutofit/>
          </a:bodyPr>
          <a:lstStyle/>
          <a:p>
            <a:r>
              <a:rPr lang="en-US" sz="3600" dirty="0"/>
              <a:t>SC Held:</a:t>
            </a:r>
          </a:p>
        </p:txBody>
      </p:sp>
      <p:sp>
        <p:nvSpPr>
          <p:cNvPr id="3" name="Content Placeholder 2">
            <a:extLst>
              <a:ext uri="{FF2B5EF4-FFF2-40B4-BE49-F238E27FC236}">
                <a16:creationId xmlns:a16="http://schemas.microsoft.com/office/drawing/2014/main" id="{D24C667D-12D7-46CD-89A7-6CBEF57424B9}"/>
              </a:ext>
            </a:extLst>
          </p:cNvPr>
          <p:cNvSpPr>
            <a:spLocks noGrp="1"/>
          </p:cNvSpPr>
          <p:nvPr>
            <p:ph idx="1"/>
          </p:nvPr>
        </p:nvSpPr>
        <p:spPr/>
        <p:txBody>
          <a:bodyPr>
            <a:normAutofit/>
          </a:bodyPr>
          <a:lstStyle/>
          <a:p>
            <a:pPr>
              <a:buFont typeface="Arial" panose="020B0604020202020204" pitchFamily="34" charset="0"/>
              <a:buChar char="•"/>
            </a:pPr>
            <a:r>
              <a:rPr lang="en-US" dirty="0"/>
              <a:t>Impugned Regulation was framed by Commission in exercise of its statutory power.</a:t>
            </a:r>
          </a:p>
          <a:p>
            <a:pPr>
              <a:buFont typeface="Arial" panose="020B0604020202020204" pitchFamily="34" charset="0"/>
              <a:buChar char="•"/>
            </a:pPr>
            <a:r>
              <a:rPr lang="en-US" dirty="0"/>
              <a:t>  Appellants were not justified in contending that impugned Regulations were ultra vires to provisions of Act of 2003 in view of provisions of Act of 2003 .</a:t>
            </a:r>
          </a:p>
          <a:p>
            <a:pPr>
              <a:buFont typeface="Arial" panose="020B0604020202020204" pitchFamily="34" charset="0"/>
              <a:buChar char="•"/>
            </a:pPr>
            <a:r>
              <a:rPr lang="en-US" dirty="0"/>
              <a:t> In order to realize attempt of reducing dependence on fossil fuels, it could be said that </a:t>
            </a:r>
            <a:r>
              <a:rPr lang="en-US" b="1" dirty="0"/>
              <a:t>impugned Regulations were imperative in larger public interest.</a:t>
            </a:r>
          </a:p>
          <a:p>
            <a:pPr>
              <a:buFont typeface="Arial" panose="020B0604020202020204" pitchFamily="34" charset="0"/>
              <a:buChar char="•"/>
            </a:pPr>
            <a:r>
              <a:rPr lang="en-US" dirty="0"/>
              <a:t>Object of imposing RE Obligation was protection of environment and preventing pollution by </a:t>
            </a:r>
            <a:r>
              <a:rPr lang="en-US" dirty="0" err="1"/>
              <a:t>utilising</a:t>
            </a:r>
            <a:r>
              <a:rPr lang="en-US" dirty="0"/>
              <a:t> Renewable Energy Sources as much as possible in larger public interest. RE obligation imposed on captive </a:t>
            </a:r>
            <a:r>
              <a:rPr lang="en-US" dirty="0" err="1"/>
              <a:t>gencos</a:t>
            </a:r>
            <a:r>
              <a:rPr lang="en-US" dirty="0"/>
              <a:t> under impugned Regulations was neither ultra vires nor violative of provisions of Act of 2003. </a:t>
            </a:r>
          </a:p>
          <a:p>
            <a:pPr>
              <a:buFont typeface="Arial" panose="020B0604020202020204" pitchFamily="34" charset="0"/>
              <a:buChar char="•"/>
            </a:pPr>
            <a:r>
              <a:rPr lang="en-US" dirty="0"/>
              <a:t>RE obligation could not in any manner be regarded as restriction on fundamental rights guaranteed to Appellants under Constitution - Appeals dismissed.</a:t>
            </a:r>
          </a:p>
          <a:p>
            <a:endParaRPr lang="en-US" dirty="0"/>
          </a:p>
          <a:p>
            <a:endParaRPr lang="en-US" dirty="0"/>
          </a:p>
        </p:txBody>
      </p:sp>
    </p:spTree>
    <p:extLst>
      <p:ext uri="{BB962C8B-B14F-4D97-AF65-F5344CB8AC3E}">
        <p14:creationId xmlns:p14="http://schemas.microsoft.com/office/powerpoint/2010/main" val="24526395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824C0-5D31-4ACE-8DB0-1893C47C35AD}"/>
              </a:ext>
            </a:extLst>
          </p:cNvPr>
          <p:cNvSpPr>
            <a:spLocks noGrp="1"/>
          </p:cNvSpPr>
          <p:nvPr>
            <p:ph type="title"/>
          </p:nvPr>
        </p:nvSpPr>
        <p:spPr/>
        <p:txBody>
          <a:bodyPr/>
          <a:lstStyle/>
          <a:p>
            <a:r>
              <a:rPr lang="en-US" dirty="0"/>
              <a:t>SC held:</a:t>
            </a:r>
          </a:p>
        </p:txBody>
      </p:sp>
      <p:sp>
        <p:nvSpPr>
          <p:cNvPr id="3" name="Content Placeholder 2">
            <a:extLst>
              <a:ext uri="{FF2B5EF4-FFF2-40B4-BE49-F238E27FC236}">
                <a16:creationId xmlns:a16="http://schemas.microsoft.com/office/drawing/2014/main" id="{9B73E737-5110-4F21-B482-E44BDB9466FF}"/>
              </a:ext>
            </a:extLst>
          </p:cNvPr>
          <p:cNvSpPr>
            <a:spLocks noGrp="1"/>
          </p:cNvSpPr>
          <p:nvPr>
            <p:ph idx="1"/>
          </p:nvPr>
        </p:nvSpPr>
        <p:spPr/>
        <p:txBody>
          <a:bodyPr>
            <a:normAutofit fontScale="92500" lnSpcReduction="10000"/>
          </a:bodyPr>
          <a:lstStyle/>
          <a:p>
            <a:pPr>
              <a:buFont typeface="Arial" panose="020B0604020202020204" pitchFamily="34" charset="0"/>
              <a:buChar char="•"/>
            </a:pPr>
            <a:r>
              <a:rPr lang="en-US" dirty="0"/>
              <a:t>The impugned </a:t>
            </a:r>
            <a:r>
              <a:rPr lang="en-US" b="1" dirty="0"/>
              <a:t>Regulations framed by the RERC which impose reasonable restriction as provided Under Article 19(6) of the Constitution of India to achieve the Directive Principles of State Policy and to see that the State and its instrumentalities shall discharge their fundamental duties to protect and maintain environment in the area</a:t>
            </a:r>
            <a:r>
              <a:rPr lang="en-US" dirty="0"/>
              <a:t> to facilitate the residents and living creatures to live peacefully.</a:t>
            </a:r>
          </a:p>
          <a:p>
            <a:pPr>
              <a:buFont typeface="Arial" panose="020B0604020202020204" pitchFamily="34" charset="0"/>
              <a:buChar char="•"/>
            </a:pPr>
            <a:r>
              <a:rPr lang="en-US" dirty="0"/>
              <a:t> Article 51A(g) of the Constitution of India cast </a:t>
            </a:r>
            <a:r>
              <a:rPr lang="en-US" b="1" dirty="0"/>
              <a:t>a fundamental duty on the citizen to protect and improve the natural environment.</a:t>
            </a:r>
          </a:p>
          <a:p>
            <a:pPr>
              <a:buFont typeface="Arial" panose="020B0604020202020204" pitchFamily="34" charset="0"/>
              <a:buChar char="•"/>
            </a:pPr>
            <a:endParaRPr lang="en-US" dirty="0"/>
          </a:p>
          <a:p>
            <a:pPr marL="0" indent="0">
              <a:buNone/>
            </a:pPr>
            <a:endParaRPr lang="en-US" dirty="0"/>
          </a:p>
          <a:p>
            <a:r>
              <a:rPr lang="en-US" dirty="0"/>
              <a:t> “</a:t>
            </a:r>
            <a:r>
              <a:rPr lang="en-US" i="1" dirty="0"/>
              <a:t>Rights protected Under Article 19(1)(g) are fundamental in nature, inherent and are sacred and valuable rights of citizens which can be abridged only to the extent that is necessary to ensure public peace, health, morality etc. and to the extent of the constitutional limitation provided in that article.</a:t>
            </a:r>
          </a:p>
          <a:p>
            <a:r>
              <a:rPr lang="en-US" i="1" dirty="0"/>
              <a:t> Parliament can enact a social legislation to give effect to the directive principles of State policy....”</a:t>
            </a:r>
          </a:p>
          <a:p>
            <a:endParaRPr lang="en-US" dirty="0"/>
          </a:p>
          <a:p>
            <a:endParaRPr lang="en-US" dirty="0"/>
          </a:p>
          <a:p>
            <a:endParaRPr lang="en-US" dirty="0"/>
          </a:p>
        </p:txBody>
      </p:sp>
    </p:spTree>
    <p:extLst>
      <p:ext uri="{BB962C8B-B14F-4D97-AF65-F5344CB8AC3E}">
        <p14:creationId xmlns:p14="http://schemas.microsoft.com/office/powerpoint/2010/main" val="35309717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5C97F-A1D2-44DE-9B46-5145C3C469B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4FEDBEE-97D8-4C61-9D7B-61FA725FB392}"/>
              </a:ext>
            </a:extLst>
          </p:cNvPr>
          <p:cNvSpPr>
            <a:spLocks noGrp="1"/>
          </p:cNvSpPr>
          <p:nvPr>
            <p:ph idx="1"/>
          </p:nvPr>
        </p:nvSpPr>
        <p:spPr/>
        <p:txBody>
          <a:bodyPr>
            <a:normAutofit/>
          </a:bodyPr>
          <a:lstStyle/>
          <a:p>
            <a:pPr>
              <a:buFont typeface="Arial" panose="020B0604020202020204" pitchFamily="34" charset="0"/>
              <a:buChar char="•"/>
            </a:pPr>
            <a:r>
              <a:rPr lang="en-US" dirty="0"/>
              <a:t>  When the courts are required to decide whether the impugned law infringes a fundamental right, the courts need to ask the question </a:t>
            </a:r>
            <a:r>
              <a:rPr lang="en-US" b="1" dirty="0"/>
              <a:t>whether the impugned law infringes a fundamental right within the limits justified by the directive principles or whether it goes beyond them</a:t>
            </a:r>
            <a:r>
              <a:rPr lang="en-US" dirty="0"/>
              <a:t>. </a:t>
            </a:r>
          </a:p>
          <a:p>
            <a:pPr>
              <a:buFont typeface="Arial" panose="020B0604020202020204" pitchFamily="34" charset="0"/>
              <a:buChar char="•"/>
            </a:pPr>
            <a:r>
              <a:rPr lang="en-US" dirty="0"/>
              <a:t>For example, the scope of </a:t>
            </a:r>
            <a:r>
              <a:rPr lang="en-US" b="1" dirty="0"/>
              <a:t>the right of equality of opportunity in matters relating to employment </a:t>
            </a:r>
            <a:r>
              <a:rPr lang="en-US" dirty="0"/>
              <a:t>(Article 16) to any office in the State appears more fully defined </a:t>
            </a:r>
            <a:r>
              <a:rPr lang="en-US" b="1" dirty="0"/>
              <a:t>when read with the obligation of the State to promote with special care the economic and other interests of the weaker sections </a:t>
            </a:r>
            <a:r>
              <a:rPr lang="en-US" dirty="0"/>
              <a:t>(Article 46). </a:t>
            </a:r>
          </a:p>
          <a:p>
            <a:pPr>
              <a:buFont typeface="Arial" panose="020B0604020202020204" pitchFamily="34" charset="0"/>
              <a:buChar char="•"/>
            </a:pPr>
            <a:r>
              <a:rPr lang="en-US" dirty="0"/>
              <a:t>Similarly, our understanding of the </a:t>
            </a:r>
            <a:r>
              <a:rPr lang="en-US" b="1" dirty="0"/>
              <a:t>right "to practice any profession or occupation</a:t>
            </a:r>
            <a:r>
              <a:rPr lang="en-US" dirty="0"/>
              <a:t>" (Article 19(1)(g)) </a:t>
            </a:r>
            <a:r>
              <a:rPr lang="en-US" b="1" dirty="0"/>
              <a:t>is clarified </a:t>
            </a:r>
            <a:r>
              <a:rPr lang="en-US" dirty="0"/>
              <a:t>when we read along with that right </a:t>
            </a:r>
            <a:r>
              <a:rPr lang="en-US" b="1" dirty="0"/>
              <a:t>the obligation of the State to see that the health of the workers and the tender age of the children are not abused </a:t>
            </a:r>
            <a:r>
              <a:rPr lang="en-US" dirty="0"/>
              <a:t>(Article 39). </a:t>
            </a:r>
            <a:r>
              <a:rPr lang="en-US" b="1" dirty="0"/>
              <a:t>Thus, we need to interpret the fundamental rights in the light of the directive principles.</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Tree>
    <p:extLst>
      <p:ext uri="{BB962C8B-B14F-4D97-AF65-F5344CB8AC3E}">
        <p14:creationId xmlns:p14="http://schemas.microsoft.com/office/powerpoint/2010/main" val="54396042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ADF55-999B-4A46-ACF1-FEAFDC1E65D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81FECD8-CDEE-40B0-AC2C-974ADDC518FE}"/>
              </a:ext>
            </a:extLst>
          </p:cNvPr>
          <p:cNvSpPr>
            <a:spLocks noGrp="1"/>
          </p:cNvSpPr>
          <p:nvPr>
            <p:ph idx="1"/>
          </p:nvPr>
        </p:nvSpPr>
        <p:spPr/>
        <p:txBody>
          <a:bodyPr>
            <a:normAutofit/>
          </a:bodyPr>
          <a:lstStyle/>
          <a:p>
            <a:pPr>
              <a:buFont typeface="Arial" panose="020B0604020202020204" pitchFamily="34" charset="0"/>
              <a:buChar char="•"/>
            </a:pPr>
            <a:r>
              <a:rPr lang="en-US" dirty="0"/>
              <a:t>Regulation as provided Under Section 86(1)(e) of the Act of 2003 is valid and legal, keeping in view the National Electricity Policy, 2005 and the Tariff Policy of 2006 which are framed by the Union of India, the International obligation under the Kyoto Protocol to which our Country is a signatory and also most importantly to discharge the constitutional obligations.</a:t>
            </a:r>
          </a:p>
          <a:p>
            <a:pPr marL="0" indent="0">
              <a:buNone/>
            </a:pPr>
            <a:r>
              <a:rPr lang="en-US" dirty="0"/>
              <a:t> </a:t>
            </a:r>
            <a:r>
              <a:rPr lang="en-US" i="1" dirty="0"/>
              <a:t>Article 48-A of the Constitution of India (Directive Principles of State Policy):</a:t>
            </a:r>
          </a:p>
          <a:p>
            <a:pPr marL="0" indent="0">
              <a:buNone/>
            </a:pPr>
            <a:r>
              <a:rPr lang="en-US" i="1" dirty="0"/>
              <a:t>Protection and improvement of environment and safeguarding of forests and wild life: The State shall </a:t>
            </a:r>
            <a:r>
              <a:rPr lang="en-US" i="1" dirty="0" err="1"/>
              <a:t>endeavour</a:t>
            </a:r>
            <a:r>
              <a:rPr lang="en-US" i="1" dirty="0"/>
              <a:t> to protect and improve the environment and to safeguard the forests and wild life of the Country.</a:t>
            </a:r>
          </a:p>
          <a:p>
            <a:pPr marL="0" indent="0">
              <a:buNone/>
            </a:pPr>
            <a:r>
              <a:rPr lang="en-US" i="1" dirty="0"/>
              <a:t>Article 51-A(g) of the Constitution of India (Fundamental duties of citizens):</a:t>
            </a:r>
          </a:p>
          <a:p>
            <a:pPr marL="0" indent="0">
              <a:buNone/>
            </a:pPr>
            <a:r>
              <a:rPr lang="en-US" i="1" dirty="0"/>
              <a:t>Fundamental Duties:(g) to protect and improve the natural environment including forests, lakes, rivers and wild life, to have compassion for living creatures...</a:t>
            </a:r>
          </a:p>
          <a:p>
            <a:pPr marL="0" indent="0">
              <a:buNone/>
            </a:pPr>
            <a:endParaRPr lang="en-US" dirty="0"/>
          </a:p>
          <a:p>
            <a:pPr marL="0" indent="0">
              <a:buNone/>
            </a:pPr>
            <a:endParaRPr lang="en-US" dirty="0"/>
          </a:p>
          <a:p>
            <a:pPr>
              <a:buFont typeface="Arial" panose="020B0604020202020204" pitchFamily="34" charset="0"/>
              <a:buChar char="•"/>
            </a:pPr>
            <a:endParaRPr lang="en-US" dirty="0"/>
          </a:p>
          <a:p>
            <a:pPr marL="0" indent="0">
              <a:buNone/>
            </a:pPr>
            <a:endParaRPr lang="en-US" dirty="0"/>
          </a:p>
        </p:txBody>
      </p:sp>
    </p:spTree>
    <p:extLst>
      <p:ext uri="{BB962C8B-B14F-4D97-AF65-F5344CB8AC3E}">
        <p14:creationId xmlns:p14="http://schemas.microsoft.com/office/powerpoint/2010/main" val="84116352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80328-C6C5-41B6-948C-D5E462DC8BE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43D9B02-0786-4FAD-BEE7-91F3D9D862A2}"/>
              </a:ext>
            </a:extLst>
          </p:cNvPr>
          <p:cNvSpPr>
            <a:spLocks noGrp="1"/>
          </p:cNvSpPr>
          <p:nvPr>
            <p:ph idx="1"/>
          </p:nvPr>
        </p:nvSpPr>
        <p:spPr/>
        <p:txBody>
          <a:bodyPr/>
          <a:lstStyle/>
          <a:p>
            <a:pPr>
              <a:buFont typeface="Arial" panose="020B0604020202020204" pitchFamily="34" charset="0"/>
              <a:buChar char="•"/>
            </a:pPr>
            <a:r>
              <a:rPr lang="en-US" dirty="0"/>
              <a:t>  The term 'in the area of distribution licensee' under the provisions has to be read along with definition of 'area of supply' as provided Under Section 2(3) of the Act of 2003 which defines it as the area within which distribution licensee is authorized by his license to supply electricity.</a:t>
            </a:r>
          </a:p>
          <a:p>
            <a:pPr>
              <a:buFont typeface="Arial" panose="020B0604020202020204" pitchFamily="34" charset="0"/>
              <a:buChar char="•"/>
            </a:pPr>
            <a:r>
              <a:rPr lang="en-US" dirty="0"/>
              <a:t>  The term 'total consumption in the area of distribution license' would include the consumption by Captive Power Plant Consumers also and Open Access Consumers who fall in the 'area' of distribution licensee.</a:t>
            </a:r>
          </a:p>
          <a:p>
            <a:pPr>
              <a:buFont typeface="Arial" panose="020B0604020202020204" pitchFamily="34" charset="0"/>
              <a:buChar char="•"/>
            </a:pPr>
            <a:endParaRPr lang="en-US" dirty="0"/>
          </a:p>
          <a:p>
            <a:pPr marL="0" indent="0">
              <a:buNone/>
            </a:pPr>
            <a:r>
              <a:rPr lang="en-US" dirty="0"/>
              <a:t>Hindustan Zinc Ltd. vs. Rajasthan Electricity Regulatory Commission (13.05.2015 - SC) : MANU/SC/0641/2015</a:t>
            </a:r>
          </a:p>
        </p:txBody>
      </p:sp>
    </p:spTree>
    <p:extLst>
      <p:ext uri="{BB962C8B-B14F-4D97-AF65-F5344CB8AC3E}">
        <p14:creationId xmlns:p14="http://schemas.microsoft.com/office/powerpoint/2010/main" val="21995458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CASE - 9</a:t>
            </a:r>
          </a:p>
        </p:txBody>
      </p:sp>
      <p:sp>
        <p:nvSpPr>
          <p:cNvPr id="4" name="Rectangle 3"/>
          <p:cNvSpPr/>
          <p:nvPr/>
        </p:nvSpPr>
        <p:spPr>
          <a:xfrm>
            <a:off x="368491" y="4598341"/>
            <a:ext cx="11823509" cy="830997"/>
          </a:xfrm>
          <a:prstGeom prst="rect">
            <a:avLst/>
          </a:prstGeom>
        </p:spPr>
        <p:txBody>
          <a:bodyPr wrap="square">
            <a:spAutoFit/>
          </a:bodyPr>
          <a:lstStyle/>
          <a:p>
            <a:r>
              <a:rPr lang="en-US" sz="2400" b="1" cap="all" spc="200" dirty="0">
                <a:solidFill>
                  <a:schemeClr val="tx2"/>
                </a:solidFill>
                <a:latin typeface="+mj-lt"/>
              </a:rPr>
              <a:t>Civil Appeal No. 5875 of 2012, GUVNL v </a:t>
            </a:r>
            <a:r>
              <a:rPr lang="en-US" sz="2400" b="1" cap="all" spc="200" dirty="0" err="1">
                <a:solidFill>
                  <a:schemeClr val="tx2"/>
                </a:solidFill>
                <a:latin typeface="+mj-lt"/>
              </a:rPr>
              <a:t>Tarini</a:t>
            </a:r>
            <a:r>
              <a:rPr lang="en-US" sz="2400" b="1" cap="all" spc="200" dirty="0">
                <a:solidFill>
                  <a:schemeClr val="tx2"/>
                </a:solidFill>
                <a:latin typeface="+mj-lt"/>
              </a:rPr>
              <a:t> Infrastructures Ltd &amp; Others and 1973-1974 of 2014, GUVNL v Junagarh Power Projects Ltd. </a:t>
            </a:r>
          </a:p>
        </p:txBody>
      </p:sp>
      <p:sp>
        <p:nvSpPr>
          <p:cNvPr id="5" name="Text Placeholder 4"/>
          <p:cNvSpPr>
            <a:spLocks noGrp="1"/>
          </p:cNvSpPr>
          <p:nvPr>
            <p:ph type="body" idx="1"/>
          </p:nvPr>
        </p:nvSpPr>
        <p:spPr>
          <a:xfrm>
            <a:off x="1097280" y="4495331"/>
            <a:ext cx="10058400" cy="1143000"/>
          </a:xfrm>
        </p:spPr>
        <p:txBody>
          <a:bodyPr/>
          <a:lstStyle/>
          <a:p>
            <a:endParaRPr lang="en-US" dirty="0"/>
          </a:p>
        </p:txBody>
      </p:sp>
    </p:spTree>
    <p:extLst>
      <p:ext uri="{BB962C8B-B14F-4D97-AF65-F5344CB8AC3E}">
        <p14:creationId xmlns:p14="http://schemas.microsoft.com/office/powerpoint/2010/main" val="346978278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7EF09-ECE0-416C-A166-6F2B9F030599}"/>
              </a:ext>
            </a:extLst>
          </p:cNvPr>
          <p:cNvSpPr>
            <a:spLocks noGrp="1"/>
          </p:cNvSpPr>
          <p:nvPr>
            <p:ph type="title"/>
          </p:nvPr>
        </p:nvSpPr>
        <p:spPr/>
        <p:txBody>
          <a:bodyPr/>
          <a:lstStyle/>
          <a:p>
            <a:r>
              <a:rPr lang="en-US" dirty="0"/>
              <a:t>Facts</a:t>
            </a:r>
          </a:p>
        </p:txBody>
      </p:sp>
      <p:sp>
        <p:nvSpPr>
          <p:cNvPr id="3" name="Content Placeholder 2">
            <a:extLst>
              <a:ext uri="{FF2B5EF4-FFF2-40B4-BE49-F238E27FC236}">
                <a16:creationId xmlns:a16="http://schemas.microsoft.com/office/drawing/2014/main" id="{DC4FA260-2737-44B0-B75E-148FAD72317E}"/>
              </a:ext>
            </a:extLst>
          </p:cNvPr>
          <p:cNvSpPr>
            <a:spLocks noGrp="1"/>
          </p:cNvSpPr>
          <p:nvPr>
            <p:ph idx="1"/>
          </p:nvPr>
        </p:nvSpPr>
        <p:spPr>
          <a:xfrm>
            <a:off x="668740" y="1845734"/>
            <a:ext cx="10486940" cy="4023360"/>
          </a:xfrm>
        </p:spPr>
        <p:txBody>
          <a:bodyPr>
            <a:normAutofit/>
          </a:bodyPr>
          <a:lstStyle/>
          <a:p>
            <a:pPr algn="just">
              <a:buFont typeface="Arial" panose="020B0604020202020204" pitchFamily="34" charset="0"/>
              <a:buChar char="•"/>
            </a:pPr>
            <a:r>
              <a:rPr lang="en-US" dirty="0"/>
              <a:t>In </a:t>
            </a:r>
            <a:r>
              <a:rPr lang="en-US" dirty="0" err="1"/>
              <a:t>Tarini</a:t>
            </a:r>
            <a:r>
              <a:rPr lang="en-US" dirty="0"/>
              <a:t>,  tariff agreed in the PPA was with the understanding that the power was to be evacuated at nearest sub-station of STU at a distance of 4 Km but later on it was realized that the distance to sub-station was 23 Km. The generator therefore sought redetermination of tariff which was not accepted by SERC.</a:t>
            </a:r>
          </a:p>
          <a:p>
            <a:pPr algn="just">
              <a:buFont typeface="Arial" panose="020B0604020202020204" pitchFamily="34" charset="0"/>
              <a:buChar char="•"/>
            </a:pPr>
            <a:r>
              <a:rPr lang="en-US" dirty="0"/>
              <a:t>In Junagarh, the tariff incorporated in PPA was as per the generic feed in tariff for Biomass Energy Projects determined by the State Commission. The energy charges were determined by the Commission on the basis of base cost of bio-mass with annual escalation. However, biomass fuel price increased substantially making the operation of the biomass plant unviable. Commission allowed increase in tariff on account of air cooled condenser (one of the prayers of the generator) but refused to intervene with respect of fuel price as it was a concluded PPA.</a:t>
            </a:r>
          </a:p>
          <a:p>
            <a:pPr algn="just">
              <a:buFont typeface="Arial" panose="020B0604020202020204" pitchFamily="34" charset="0"/>
              <a:buChar char="•"/>
            </a:pPr>
            <a:r>
              <a:rPr lang="en-US" dirty="0"/>
              <a:t>APTEL overruled the view taken by SERC as it felt that review of tariff in exercise of statutory power vested in the SERC was fully justified.</a:t>
            </a:r>
          </a:p>
        </p:txBody>
      </p:sp>
    </p:spTree>
    <p:extLst>
      <p:ext uri="{BB962C8B-B14F-4D97-AF65-F5344CB8AC3E}">
        <p14:creationId xmlns:p14="http://schemas.microsoft.com/office/powerpoint/2010/main" val="258153045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B0216-A58B-48A2-8DE8-8BB056DC2167}"/>
              </a:ext>
            </a:extLst>
          </p:cNvPr>
          <p:cNvSpPr>
            <a:spLocks noGrp="1"/>
          </p:cNvSpPr>
          <p:nvPr>
            <p:ph type="title"/>
          </p:nvPr>
        </p:nvSpPr>
        <p:spPr/>
        <p:txBody>
          <a:bodyPr/>
          <a:lstStyle/>
          <a:p>
            <a:r>
              <a:rPr lang="en-US" dirty="0"/>
              <a:t>Key Decisions</a:t>
            </a:r>
          </a:p>
        </p:txBody>
      </p:sp>
      <p:sp>
        <p:nvSpPr>
          <p:cNvPr id="3" name="Content Placeholder 2">
            <a:extLst>
              <a:ext uri="{FF2B5EF4-FFF2-40B4-BE49-F238E27FC236}">
                <a16:creationId xmlns:a16="http://schemas.microsoft.com/office/drawing/2014/main" id="{90F8CD8C-D2F5-4517-B50E-D96BBC57ED8D}"/>
              </a:ext>
            </a:extLst>
          </p:cNvPr>
          <p:cNvSpPr>
            <a:spLocks noGrp="1"/>
          </p:cNvSpPr>
          <p:nvPr>
            <p:ph idx="1"/>
          </p:nvPr>
        </p:nvSpPr>
        <p:spPr/>
        <p:txBody>
          <a:bodyPr>
            <a:noAutofit/>
          </a:bodyPr>
          <a:lstStyle/>
          <a:p>
            <a:pPr algn="just">
              <a:buFont typeface="Arial" panose="020B0604020202020204" pitchFamily="34" charset="0"/>
              <a:buChar char="•"/>
            </a:pPr>
            <a:r>
              <a:rPr lang="en-US" dirty="0"/>
              <a:t>The power of tariff determination/fixation is statutory as held in Transmission Corporation of Andhra Pradesh v Sai Renewable Power </a:t>
            </a:r>
            <a:r>
              <a:rPr lang="en-US" dirty="0" err="1"/>
              <a:t>Pvt</a:t>
            </a:r>
            <a:r>
              <a:rPr lang="en-US" dirty="0"/>
              <a:t> Ltd. </a:t>
            </a:r>
            <a:r>
              <a:rPr lang="en-US" b="1" dirty="0"/>
              <a:t>The tariff incorporated  in the PPA is tariff determined by the Commission in exercise of its statutory power</a:t>
            </a:r>
            <a:r>
              <a:rPr lang="en-US" dirty="0"/>
              <a:t>. </a:t>
            </a:r>
          </a:p>
          <a:p>
            <a:pPr algn="just">
              <a:buFont typeface="Arial" panose="020B0604020202020204" pitchFamily="34" charset="0"/>
              <a:buChar char="•"/>
            </a:pPr>
            <a:r>
              <a:rPr lang="en-US" dirty="0"/>
              <a:t>It is not possible to hold that the tariff agreed between the parties though finds mention in contractual context, is the result of an act of volition of parties which can, in no case, be altered except by mutual consent. Rather, it is determination made in exercise of statutory powers which got incorporated in a mutual agreement between the parties.</a:t>
            </a:r>
          </a:p>
          <a:p>
            <a:pPr>
              <a:buFont typeface="Arial" panose="020B0604020202020204" pitchFamily="34" charset="0"/>
              <a:buChar char="•"/>
            </a:pPr>
            <a:r>
              <a:rPr lang="en-US" b="1" dirty="0"/>
              <a:t>Generation, transmission, distribution and supply of electricity required to be conducted on commercial principles; while the consumers’ interest is to be safeguarded, recovery of cost of electricity in a reasonable manner has to be ensured </a:t>
            </a:r>
            <a:r>
              <a:rPr lang="en-US" dirty="0"/>
              <a:t>(Section 61 referred).</a:t>
            </a:r>
          </a:p>
          <a:p>
            <a:pPr marL="0" indent="0">
              <a:buNone/>
            </a:pPr>
            <a:endParaRPr lang="en-US" dirty="0"/>
          </a:p>
          <a:p>
            <a:pPr algn="just">
              <a:buFont typeface="Arial" panose="020B0604020202020204" pitchFamily="34" charset="0"/>
              <a:buChar char="•"/>
            </a:pPr>
            <a:endParaRPr lang="en-US" dirty="0"/>
          </a:p>
          <a:p>
            <a:pPr algn="just">
              <a:buFont typeface="Arial" panose="020B0604020202020204" pitchFamily="34" charset="0"/>
              <a:buChar char="•"/>
            </a:pPr>
            <a:endParaRPr lang="en-US" dirty="0"/>
          </a:p>
          <a:p>
            <a:pPr algn="just">
              <a:buFont typeface="Arial" panose="020B0604020202020204" pitchFamily="34" charset="0"/>
              <a:buChar char="•"/>
            </a:pPr>
            <a:endParaRPr lang="en-US" dirty="0"/>
          </a:p>
        </p:txBody>
      </p:sp>
    </p:spTree>
    <p:extLst>
      <p:ext uri="{BB962C8B-B14F-4D97-AF65-F5344CB8AC3E}">
        <p14:creationId xmlns:p14="http://schemas.microsoft.com/office/powerpoint/2010/main" val="37352938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buFont typeface="Arial" panose="020B0604020202020204" pitchFamily="34" charset="0"/>
              <a:buChar char="•"/>
            </a:pPr>
            <a:r>
              <a:rPr lang="en-US" sz="2400" dirty="0"/>
              <a:t>Language of the statute to be read as it is (Natural and grammatical meaning). Avoid addition and substitution of words. Avoid rejection of words. However, courts can correct obvious drafting errors.</a:t>
            </a:r>
          </a:p>
          <a:p>
            <a:pPr>
              <a:buFont typeface="Arial" panose="020B0604020202020204" pitchFamily="34" charset="0"/>
              <a:buChar char="•"/>
            </a:pPr>
            <a:r>
              <a:rPr lang="en-US" sz="2400" dirty="0"/>
              <a:t>The words of a statute, if there is a doubt about their meaning, are understood in sense in which they harmonize with the subject of enactment and its objective.</a:t>
            </a:r>
          </a:p>
          <a:p>
            <a:pPr>
              <a:buFont typeface="Arial" panose="020B0604020202020204" pitchFamily="34" charset="0"/>
              <a:buChar char="•"/>
            </a:pPr>
            <a:r>
              <a:rPr lang="en-US" sz="2400" dirty="0"/>
              <a:t>Courts have declined to go by letter, when it frustrates the patent purpose of the Statute.</a:t>
            </a:r>
          </a:p>
          <a:p>
            <a:pPr>
              <a:buFont typeface="Arial" panose="020B0604020202020204" pitchFamily="34" charset="0"/>
              <a:buChar char="•"/>
            </a:pPr>
            <a:r>
              <a:rPr lang="en-US" sz="2400" dirty="0"/>
              <a:t>When more than one interpretation is feasible, the Courts prefer that which remedy and </a:t>
            </a:r>
            <a:r>
              <a:rPr lang="en-US" sz="2400" dirty="0" err="1"/>
              <a:t>supress</a:t>
            </a:r>
            <a:r>
              <a:rPr lang="en-US" sz="2400" dirty="0"/>
              <a:t> the mischief.</a:t>
            </a:r>
          </a:p>
          <a:p>
            <a:pPr>
              <a:buFont typeface="Arial" panose="020B0604020202020204" pitchFamily="34" charset="0"/>
              <a:buChar char="•"/>
            </a:pPr>
            <a:r>
              <a:rPr lang="en-US" sz="2400" dirty="0"/>
              <a:t>If language used is capable of bearing more than one construction, then have regard to consequences. A construction that results in hardship, serious inconvenience, injustice, absurdity or anomaly and uncertainty has to be rejected.</a:t>
            </a:r>
          </a:p>
          <a:p>
            <a:pPr>
              <a:buFont typeface="Arial" panose="020B0604020202020204" pitchFamily="34" charset="0"/>
              <a:buChar char="•"/>
            </a:pPr>
            <a:endParaRPr lang="en-US" dirty="0"/>
          </a:p>
        </p:txBody>
      </p:sp>
      <p:sp>
        <p:nvSpPr>
          <p:cNvPr id="4" name="Title 1"/>
          <p:cNvSpPr>
            <a:spLocks noGrp="1"/>
          </p:cNvSpPr>
          <p:nvPr>
            <p:ph type="title"/>
          </p:nvPr>
        </p:nvSpPr>
        <p:spPr>
          <a:xfrm>
            <a:off x="1097280" y="286603"/>
            <a:ext cx="10058400" cy="1450757"/>
          </a:xfrm>
        </p:spPr>
        <p:txBody>
          <a:bodyPr/>
          <a:lstStyle/>
          <a:p>
            <a:r>
              <a:rPr lang="en-US" dirty="0"/>
              <a:t>Key Principles</a:t>
            </a:r>
          </a:p>
        </p:txBody>
      </p:sp>
    </p:spTree>
    <p:extLst>
      <p:ext uri="{BB962C8B-B14F-4D97-AF65-F5344CB8AC3E}">
        <p14:creationId xmlns:p14="http://schemas.microsoft.com/office/powerpoint/2010/main" val="282893173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B0216-A58B-48A2-8DE8-8BB056DC2167}"/>
              </a:ext>
            </a:extLst>
          </p:cNvPr>
          <p:cNvSpPr>
            <a:spLocks noGrp="1"/>
          </p:cNvSpPr>
          <p:nvPr>
            <p:ph type="title"/>
          </p:nvPr>
        </p:nvSpPr>
        <p:spPr/>
        <p:txBody>
          <a:bodyPr/>
          <a:lstStyle/>
          <a:p>
            <a:r>
              <a:rPr lang="en-US" dirty="0"/>
              <a:t>Key Decisions</a:t>
            </a:r>
          </a:p>
        </p:txBody>
      </p:sp>
      <p:sp>
        <p:nvSpPr>
          <p:cNvPr id="3" name="Content Placeholder 2">
            <a:extLst>
              <a:ext uri="{FF2B5EF4-FFF2-40B4-BE49-F238E27FC236}">
                <a16:creationId xmlns:a16="http://schemas.microsoft.com/office/drawing/2014/main" id="{90F8CD8C-D2F5-4517-B50E-D96BBC57ED8D}"/>
              </a:ext>
            </a:extLst>
          </p:cNvPr>
          <p:cNvSpPr>
            <a:spLocks noGrp="1"/>
          </p:cNvSpPr>
          <p:nvPr>
            <p:ph idx="1"/>
          </p:nvPr>
        </p:nvSpPr>
        <p:spPr/>
        <p:txBody>
          <a:bodyPr>
            <a:noAutofit/>
          </a:bodyPr>
          <a:lstStyle/>
          <a:p>
            <a:pPr algn="just">
              <a:buFont typeface="Arial" panose="020B0604020202020204" pitchFamily="34" charset="0"/>
              <a:buChar char="•"/>
            </a:pPr>
            <a:r>
              <a:rPr lang="en-US" dirty="0"/>
              <a:t>Not only tariff fixed is subject to periodic review, furthermore the Tariff Regulations provide for taking into consideration FM events. FM is considered as an uncontrollable factor.</a:t>
            </a:r>
          </a:p>
          <a:p>
            <a:pPr algn="just">
              <a:buFont typeface="Arial" panose="020B0604020202020204" pitchFamily="34" charset="0"/>
              <a:buChar char="•"/>
            </a:pPr>
            <a:r>
              <a:rPr lang="en-US" dirty="0"/>
              <a:t>When tariff order itself is subject to periodic review, it is difficult to see how incorporation of a particular tariff prevailing on the date of commissioning of the power project can be understood to bind the power producer for 20 years, as envisaged in the PPA in </a:t>
            </a:r>
            <a:r>
              <a:rPr lang="en-US" dirty="0" err="1"/>
              <a:t>Junagarh</a:t>
            </a:r>
            <a:r>
              <a:rPr lang="en-US" dirty="0"/>
              <a:t> case.</a:t>
            </a:r>
          </a:p>
          <a:p>
            <a:pPr algn="just">
              <a:buFont typeface="Arial" panose="020B0604020202020204" pitchFamily="34" charset="0"/>
              <a:buChar char="•"/>
            </a:pPr>
            <a:r>
              <a:rPr lang="en-US" dirty="0"/>
              <a:t>Modification of tariff on account of air cooled condenses and denying the same on account of biomass price is itself contradictory.</a:t>
            </a:r>
          </a:p>
          <a:p>
            <a:pPr algn="just">
              <a:buFont typeface="Arial" panose="020B0604020202020204" pitchFamily="34" charset="0"/>
              <a:buChar char="•"/>
            </a:pPr>
            <a:r>
              <a:rPr lang="en-US" dirty="0"/>
              <a:t>Power to regulate tariff u/s 86(1)(b) -As held in VS Rice &amp; oil mills &amp; others v State of AP and K. </a:t>
            </a:r>
            <a:r>
              <a:rPr lang="en-US" dirty="0" err="1"/>
              <a:t>Ramanathan</a:t>
            </a:r>
            <a:r>
              <a:rPr lang="en-US" dirty="0"/>
              <a:t> v State of TN and DK Trivedi v State of Gujarat, power of regulation is indeed of wide import.</a:t>
            </a:r>
          </a:p>
          <a:p>
            <a:pPr marL="0" indent="0" algn="just">
              <a:buNone/>
            </a:pPr>
            <a:endParaRPr lang="en-US" dirty="0"/>
          </a:p>
          <a:p>
            <a:pPr algn="just">
              <a:buFont typeface="Arial" panose="020B0604020202020204" pitchFamily="34" charset="0"/>
              <a:buChar char="•"/>
            </a:pPr>
            <a:endParaRPr lang="en-US" dirty="0"/>
          </a:p>
          <a:p>
            <a:pPr algn="just">
              <a:buFont typeface="Arial" panose="020B0604020202020204" pitchFamily="34" charset="0"/>
              <a:buChar char="•"/>
            </a:pPr>
            <a:endParaRPr lang="en-US" dirty="0"/>
          </a:p>
          <a:p>
            <a:pPr algn="just">
              <a:buFont typeface="Arial" panose="020B0604020202020204" pitchFamily="34" charset="0"/>
              <a:buChar char="•"/>
            </a:pPr>
            <a:endParaRPr lang="en-US" dirty="0"/>
          </a:p>
        </p:txBody>
      </p:sp>
    </p:spTree>
    <p:extLst>
      <p:ext uri="{BB962C8B-B14F-4D97-AF65-F5344CB8AC3E}">
        <p14:creationId xmlns:p14="http://schemas.microsoft.com/office/powerpoint/2010/main" val="226360929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D32BF74-B002-4DA3-9820-A2E983D24E7B}"/>
              </a:ext>
            </a:extLst>
          </p:cNvPr>
          <p:cNvSpPr>
            <a:spLocks noGrp="1"/>
          </p:cNvSpPr>
          <p:nvPr>
            <p:ph idx="1"/>
          </p:nvPr>
        </p:nvSpPr>
        <p:spPr>
          <a:xfrm>
            <a:off x="1097280" y="2009507"/>
            <a:ext cx="10058400" cy="4023360"/>
          </a:xfrm>
        </p:spPr>
        <p:txBody>
          <a:bodyPr>
            <a:normAutofit/>
          </a:bodyPr>
          <a:lstStyle/>
          <a:p>
            <a:pPr algn="just">
              <a:buFont typeface="Arial" panose="020B0604020202020204" pitchFamily="34" charset="0"/>
              <a:buChar char="•"/>
            </a:pPr>
            <a:r>
              <a:rPr lang="en-US" dirty="0"/>
              <a:t>In view of Section 86(1)(b), the Court must lean in </a:t>
            </a:r>
            <a:r>
              <a:rPr lang="en-US" dirty="0" err="1"/>
              <a:t>favour</a:t>
            </a:r>
            <a:r>
              <a:rPr lang="en-US" dirty="0"/>
              <a:t> of flexibility and not read inviolability in terms of the PPA in so far as tariff is stipulated therein as approved by the Commission.</a:t>
            </a:r>
          </a:p>
          <a:p>
            <a:pPr algn="just">
              <a:buFont typeface="Arial" panose="020B0604020202020204" pitchFamily="34" charset="0"/>
              <a:buChar char="•"/>
            </a:pPr>
            <a:r>
              <a:rPr lang="en-US" dirty="0"/>
              <a:t>It would be a sound principle of interpretation to confer such power if public interest dictated by surrounding events and circumstances require a review of tariff. The facts noted in these cases would suggest that court must lean in </a:t>
            </a:r>
            <a:r>
              <a:rPr lang="en-US" dirty="0" err="1"/>
              <a:t>favour</a:t>
            </a:r>
            <a:r>
              <a:rPr lang="en-US" dirty="0"/>
              <a:t> of such a view.</a:t>
            </a:r>
          </a:p>
          <a:p>
            <a:pPr algn="just">
              <a:buFont typeface="Arial" panose="020B0604020202020204" pitchFamily="34" charset="0"/>
              <a:buChar char="•"/>
            </a:pPr>
            <a:r>
              <a:rPr lang="en-US" dirty="0"/>
              <a:t>SC differentiated the findings made in GUVNL v </a:t>
            </a:r>
            <a:r>
              <a:rPr lang="en-US" dirty="0" err="1"/>
              <a:t>Emco</a:t>
            </a:r>
            <a:r>
              <a:rPr lang="en-US" dirty="0"/>
              <a:t> Ltd and Bangalore Electric Supply Co. v </a:t>
            </a:r>
            <a:r>
              <a:rPr lang="en-US" dirty="0" err="1"/>
              <a:t>Konark</a:t>
            </a:r>
            <a:r>
              <a:rPr lang="en-US" dirty="0"/>
              <a:t> Power Projects Ltd.  </a:t>
            </a:r>
          </a:p>
        </p:txBody>
      </p:sp>
      <p:sp>
        <p:nvSpPr>
          <p:cNvPr id="4" name="Title 1">
            <a:extLst>
              <a:ext uri="{FF2B5EF4-FFF2-40B4-BE49-F238E27FC236}">
                <a16:creationId xmlns:a16="http://schemas.microsoft.com/office/drawing/2014/main" id="{570B0216-A58B-48A2-8DE8-8BB056DC2167}"/>
              </a:ext>
            </a:extLst>
          </p:cNvPr>
          <p:cNvSpPr>
            <a:spLocks noGrp="1"/>
          </p:cNvSpPr>
          <p:nvPr>
            <p:ph type="title"/>
          </p:nvPr>
        </p:nvSpPr>
        <p:spPr>
          <a:xfrm>
            <a:off x="1097280" y="286603"/>
            <a:ext cx="10058400" cy="1450757"/>
          </a:xfrm>
        </p:spPr>
        <p:txBody>
          <a:bodyPr/>
          <a:lstStyle/>
          <a:p>
            <a:r>
              <a:rPr lang="en-US" dirty="0"/>
              <a:t>Key Decisions</a:t>
            </a:r>
          </a:p>
        </p:txBody>
      </p:sp>
    </p:spTree>
    <p:extLst>
      <p:ext uri="{BB962C8B-B14F-4D97-AF65-F5344CB8AC3E}">
        <p14:creationId xmlns:p14="http://schemas.microsoft.com/office/powerpoint/2010/main" val="8980728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CASE - 10</a:t>
            </a:r>
          </a:p>
        </p:txBody>
      </p:sp>
      <p:sp>
        <p:nvSpPr>
          <p:cNvPr id="3" name="Rectangle 2"/>
          <p:cNvSpPr/>
          <p:nvPr/>
        </p:nvSpPr>
        <p:spPr>
          <a:xfrm>
            <a:off x="482221" y="4427645"/>
            <a:ext cx="11486866" cy="830997"/>
          </a:xfrm>
          <a:prstGeom prst="rect">
            <a:avLst/>
          </a:prstGeom>
        </p:spPr>
        <p:txBody>
          <a:bodyPr wrap="square">
            <a:spAutoFit/>
          </a:bodyPr>
          <a:lstStyle/>
          <a:p>
            <a:r>
              <a:rPr lang="en-US" sz="2400" b="1" cap="all" spc="200" dirty="0">
                <a:solidFill>
                  <a:schemeClr val="tx2"/>
                </a:solidFill>
                <a:latin typeface="+mj-lt"/>
              </a:rPr>
              <a:t>Civil Appeal Nos. 5399-5400 of 2016 Energy Watchdog v CERC &amp; others and batch (CGPL/</a:t>
            </a:r>
            <a:r>
              <a:rPr lang="en-US" sz="2400" b="1" cap="all" spc="200" dirty="0" err="1">
                <a:solidFill>
                  <a:schemeClr val="tx2"/>
                </a:solidFill>
                <a:latin typeface="+mj-lt"/>
              </a:rPr>
              <a:t>Adani</a:t>
            </a:r>
            <a:r>
              <a:rPr lang="en-US" sz="2400" b="1" cap="all" spc="200" dirty="0">
                <a:solidFill>
                  <a:schemeClr val="tx2"/>
                </a:solidFill>
                <a:latin typeface="+mj-lt"/>
              </a:rPr>
              <a:t> Power Compensatory tariff case)</a:t>
            </a:r>
          </a:p>
        </p:txBody>
      </p:sp>
    </p:spTree>
    <p:extLst>
      <p:ext uri="{BB962C8B-B14F-4D97-AF65-F5344CB8AC3E}">
        <p14:creationId xmlns:p14="http://schemas.microsoft.com/office/powerpoint/2010/main" val="107748380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760CA-CAEA-4370-B056-7ED9B4297A8E}"/>
              </a:ext>
            </a:extLst>
          </p:cNvPr>
          <p:cNvSpPr>
            <a:spLocks noGrp="1"/>
          </p:cNvSpPr>
          <p:nvPr>
            <p:ph type="title"/>
          </p:nvPr>
        </p:nvSpPr>
        <p:spPr/>
        <p:txBody>
          <a:bodyPr/>
          <a:lstStyle/>
          <a:p>
            <a:r>
              <a:rPr lang="en-US" dirty="0"/>
              <a:t>Facts</a:t>
            </a:r>
          </a:p>
        </p:txBody>
      </p:sp>
      <p:sp>
        <p:nvSpPr>
          <p:cNvPr id="3" name="Content Placeholder 2">
            <a:extLst>
              <a:ext uri="{FF2B5EF4-FFF2-40B4-BE49-F238E27FC236}">
                <a16:creationId xmlns:a16="http://schemas.microsoft.com/office/drawing/2014/main" id="{F29F21E5-D5F8-4B44-B94A-E51397AECFEA}"/>
              </a:ext>
            </a:extLst>
          </p:cNvPr>
          <p:cNvSpPr>
            <a:spLocks noGrp="1"/>
          </p:cNvSpPr>
          <p:nvPr>
            <p:ph idx="1"/>
          </p:nvPr>
        </p:nvSpPr>
        <p:spPr>
          <a:xfrm>
            <a:off x="313899" y="1845734"/>
            <a:ext cx="11532358" cy="4023360"/>
          </a:xfrm>
        </p:spPr>
        <p:txBody>
          <a:bodyPr>
            <a:noAutofit/>
          </a:bodyPr>
          <a:lstStyle/>
          <a:p>
            <a:pPr algn="just">
              <a:buFont typeface="Arial" panose="020B0604020202020204" pitchFamily="34" charset="0"/>
              <a:buChar char="•"/>
            </a:pPr>
            <a:r>
              <a:rPr lang="en-US" dirty="0"/>
              <a:t>Promulgation of Indonesian Regulations on coal export resulted insubstantial  increase in cost of imported coal for power projects which had entered into agreements with DISCOMs at a competitively bid tariff u/s 63.</a:t>
            </a:r>
          </a:p>
          <a:p>
            <a:pPr algn="just">
              <a:buFont typeface="Arial" panose="020B0604020202020204" pitchFamily="34" charset="0"/>
              <a:buChar char="•"/>
            </a:pPr>
            <a:r>
              <a:rPr lang="en-US" dirty="0"/>
              <a:t>CERC granted  compensatory tariff exercising its regulatory powers and also held that it had jurisdiction over Adani Power being a composite scheme supplying power to more than one State.</a:t>
            </a:r>
          </a:p>
          <a:p>
            <a:pPr algn="just">
              <a:buFont typeface="Arial" panose="020B0604020202020204" pitchFamily="34" charset="0"/>
              <a:buChar char="•"/>
            </a:pPr>
            <a:r>
              <a:rPr lang="en-US" dirty="0"/>
              <a:t>APTEL upheld the finding as far as jurisdiction of CERC is concerned but held that Commission had no power to regulate tariff determined u/s 63. However, it held that the cases relating to Indonesian Regulations were covered under FM clause under the PPA and directed CERC to determine compensation under FM clause. </a:t>
            </a:r>
          </a:p>
          <a:p>
            <a:pPr algn="just">
              <a:buFont typeface="Arial" panose="020B0604020202020204" pitchFamily="34" charset="0"/>
              <a:buChar char="•"/>
            </a:pPr>
            <a:r>
              <a:rPr lang="en-US" dirty="0"/>
              <a:t>As regards change in National Coal Distribution Policy and advisory to the Central Commission to consider to pass on the difference in price of imported coal and indigenous coal in tariff in projects having PPAs u/s 63, APTEL held that change in policy of the Government would not be construed as “Change in Law”.</a:t>
            </a:r>
          </a:p>
          <a:p>
            <a:pPr algn="just">
              <a:buFont typeface="Arial" panose="020B0604020202020204" pitchFamily="34" charset="0"/>
              <a:buChar char="•"/>
            </a:pPr>
            <a:endParaRPr lang="en-US" dirty="0"/>
          </a:p>
          <a:p>
            <a:pPr algn="just">
              <a:buFont typeface="Arial" panose="020B0604020202020204" pitchFamily="34" charset="0"/>
              <a:buChar char="•"/>
            </a:pPr>
            <a:endParaRPr lang="en-US" dirty="0"/>
          </a:p>
        </p:txBody>
      </p:sp>
    </p:spTree>
    <p:extLst>
      <p:ext uri="{BB962C8B-B14F-4D97-AF65-F5344CB8AC3E}">
        <p14:creationId xmlns:p14="http://schemas.microsoft.com/office/powerpoint/2010/main" val="320540450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02652-3A0C-4437-9A0C-0154D2F844D1}"/>
              </a:ext>
            </a:extLst>
          </p:cNvPr>
          <p:cNvSpPr>
            <a:spLocks noGrp="1"/>
          </p:cNvSpPr>
          <p:nvPr>
            <p:ph type="title"/>
          </p:nvPr>
        </p:nvSpPr>
        <p:spPr/>
        <p:txBody>
          <a:bodyPr/>
          <a:lstStyle/>
          <a:p>
            <a:r>
              <a:rPr lang="en-US" dirty="0"/>
              <a:t>Key Decisions</a:t>
            </a:r>
          </a:p>
        </p:txBody>
      </p:sp>
      <p:sp>
        <p:nvSpPr>
          <p:cNvPr id="3" name="Content Placeholder 2">
            <a:extLst>
              <a:ext uri="{FF2B5EF4-FFF2-40B4-BE49-F238E27FC236}">
                <a16:creationId xmlns:a16="http://schemas.microsoft.com/office/drawing/2014/main" id="{B7793835-DABC-4B84-BEFC-09AD656863D8}"/>
              </a:ext>
            </a:extLst>
          </p:cNvPr>
          <p:cNvSpPr>
            <a:spLocks noGrp="1"/>
          </p:cNvSpPr>
          <p:nvPr>
            <p:ph idx="1"/>
          </p:nvPr>
        </p:nvSpPr>
        <p:spPr/>
        <p:txBody>
          <a:bodyPr>
            <a:normAutofit/>
          </a:bodyPr>
          <a:lstStyle/>
          <a:p>
            <a:pPr algn="just">
              <a:buFont typeface="Arial" panose="020B0604020202020204" pitchFamily="34" charset="0"/>
              <a:buChar char="•"/>
            </a:pPr>
            <a:r>
              <a:rPr lang="en-US" dirty="0"/>
              <a:t>The State Commission’s jurisdiction is only where generation and supply takes place within the State. The moment generation and sale takes place in more than one State, The Central Commission becomes appropriate Commission. The “Composite Scheme” does not mean anything more than a scheme for generation and sale of electricity in more than one State.</a:t>
            </a:r>
          </a:p>
          <a:p>
            <a:pPr algn="just">
              <a:buFont typeface="Arial" panose="020B0604020202020204" pitchFamily="34" charset="0"/>
              <a:buChar char="•"/>
            </a:pPr>
            <a:r>
              <a:rPr lang="en-US" dirty="0"/>
              <a:t>General regulatory power of the Commission to regulate u/s 79(1)(b) is the source of power to regulate, which includes power to determine or adopt tariff. Sections 62 &amp; 63 deal with “determination” of tariff, which is part of “regulating” tariff. </a:t>
            </a:r>
          </a:p>
          <a:p>
            <a:pPr algn="just">
              <a:buFont typeface="Arial" panose="020B0604020202020204" pitchFamily="34" charset="0"/>
              <a:buChar char="•"/>
            </a:pPr>
            <a:r>
              <a:rPr lang="en-US" dirty="0"/>
              <a:t>In a situation where guidelines issued by GOI u/s 63 cover the situation, the Central Commission is bound by these guidelines and must exercise its regulatory functions, albeit u/s 79(1)(b), only in accordance with these guidelines. It is only in a situation where there are  no guidelines framed at all or guidelines do not deal with  a given situation that Commission’s general regulatory powers u/s 79(1)(b) can be used.</a:t>
            </a:r>
          </a:p>
          <a:p>
            <a:pPr algn="just"/>
            <a:endParaRPr lang="en-US" dirty="0"/>
          </a:p>
          <a:p>
            <a:pPr algn="just">
              <a:buFont typeface="Arial" panose="020B0604020202020204" pitchFamily="34" charset="0"/>
              <a:buChar char="•"/>
            </a:pPr>
            <a:endParaRPr lang="en-US" dirty="0"/>
          </a:p>
          <a:p>
            <a:pPr algn="just">
              <a:buFont typeface="Arial" panose="020B0604020202020204" pitchFamily="34" charset="0"/>
              <a:buChar char="•"/>
            </a:pPr>
            <a:endParaRPr lang="en-US" dirty="0"/>
          </a:p>
          <a:p>
            <a:pPr algn="just">
              <a:buFont typeface="Arial" panose="020B0604020202020204" pitchFamily="34" charset="0"/>
              <a:buChar char="•"/>
            </a:pPr>
            <a:endParaRPr lang="en-US" dirty="0"/>
          </a:p>
        </p:txBody>
      </p:sp>
    </p:spTree>
    <p:extLst>
      <p:ext uri="{BB962C8B-B14F-4D97-AF65-F5344CB8AC3E}">
        <p14:creationId xmlns:p14="http://schemas.microsoft.com/office/powerpoint/2010/main" val="262728777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E700BB6-7045-4E8A-9DD4-CF03C3C4A497}"/>
              </a:ext>
            </a:extLst>
          </p:cNvPr>
          <p:cNvSpPr>
            <a:spLocks noGrp="1"/>
          </p:cNvSpPr>
          <p:nvPr>
            <p:ph idx="1"/>
          </p:nvPr>
        </p:nvSpPr>
        <p:spPr>
          <a:xfrm>
            <a:off x="1097280" y="1504540"/>
            <a:ext cx="10058400" cy="4023360"/>
          </a:xfrm>
        </p:spPr>
        <p:txBody>
          <a:bodyPr>
            <a:normAutofit/>
          </a:bodyPr>
          <a:lstStyle/>
          <a:p>
            <a:pPr marL="0" indent="0">
              <a:buNone/>
            </a:pPr>
            <a:endParaRPr lang="en-US" dirty="0"/>
          </a:p>
          <a:p>
            <a:pPr algn="just">
              <a:buFont typeface="Arial" panose="020B0604020202020204" pitchFamily="34" charset="0"/>
              <a:buChar char="•"/>
            </a:pPr>
            <a:r>
              <a:rPr lang="en-US" dirty="0"/>
              <a:t>Change in Indonesian Law would not qualify as change in law under GOI guidelines read with PPA but change in Indian law certainly would. </a:t>
            </a:r>
          </a:p>
          <a:p>
            <a:pPr algn="just">
              <a:buFont typeface="Arial" panose="020B0604020202020204" pitchFamily="34" charset="0"/>
              <a:buChar char="•"/>
            </a:pPr>
            <a:r>
              <a:rPr lang="en-US" dirty="0"/>
              <a:t>Both the letter dated 31.07.2013 by GOI to CERC regarding shortage in domestic coal availability and consequent change in NCDP and the revised tariff policy are statutory documents being issued under Section 3 and have force of law.</a:t>
            </a:r>
          </a:p>
          <a:p>
            <a:pPr algn="just">
              <a:buFont typeface="Arial" panose="020B0604020202020204" pitchFamily="34" charset="0"/>
              <a:buChar char="•"/>
            </a:pPr>
            <a:r>
              <a:rPr lang="en-US" dirty="0"/>
              <a:t>Set aside APTEL’s finding regarding FM. Under FM, there must be something which partly prevents the performance of the obligation under the agreement. Mere price rise rendering the contract more expensive to perform will not constitute “hinderance”.</a:t>
            </a:r>
          </a:p>
          <a:p>
            <a:pPr marL="0" indent="0" algn="just">
              <a:buNone/>
            </a:pPr>
            <a:r>
              <a:rPr lang="en-US" dirty="0"/>
              <a:t>(Note: Clause regarding relief for unforeseen events proposed in the draft SBD for UMPP. Refer recommendations of Kelkar Committee)</a:t>
            </a:r>
          </a:p>
          <a:p>
            <a:pPr marL="0" indent="0" algn="just">
              <a:buNone/>
            </a:pPr>
            <a:endParaRPr lang="en-US" dirty="0"/>
          </a:p>
          <a:p>
            <a:endParaRPr lang="en-US" dirty="0"/>
          </a:p>
          <a:p>
            <a:endParaRPr lang="en-US" dirty="0"/>
          </a:p>
        </p:txBody>
      </p:sp>
      <p:sp>
        <p:nvSpPr>
          <p:cNvPr id="4" name="Title 1">
            <a:extLst>
              <a:ext uri="{FF2B5EF4-FFF2-40B4-BE49-F238E27FC236}">
                <a16:creationId xmlns:a16="http://schemas.microsoft.com/office/drawing/2014/main" id="{70302652-3A0C-4437-9A0C-0154D2F844D1}"/>
              </a:ext>
            </a:extLst>
          </p:cNvPr>
          <p:cNvSpPr>
            <a:spLocks noGrp="1"/>
          </p:cNvSpPr>
          <p:nvPr>
            <p:ph type="title"/>
          </p:nvPr>
        </p:nvSpPr>
        <p:spPr>
          <a:xfrm>
            <a:off x="1097280" y="286603"/>
            <a:ext cx="10058400" cy="1450757"/>
          </a:xfrm>
        </p:spPr>
        <p:txBody>
          <a:bodyPr/>
          <a:lstStyle/>
          <a:p>
            <a:r>
              <a:rPr lang="en-US" dirty="0"/>
              <a:t>Key Decisions</a:t>
            </a:r>
          </a:p>
        </p:txBody>
      </p:sp>
    </p:spTree>
    <p:extLst>
      <p:ext uri="{BB962C8B-B14F-4D97-AF65-F5344CB8AC3E}">
        <p14:creationId xmlns:p14="http://schemas.microsoft.com/office/powerpoint/2010/main" val="257302402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A8062-B796-46F4-A0E2-02DBC2A4E1D1}"/>
              </a:ext>
            </a:extLst>
          </p:cNvPr>
          <p:cNvSpPr>
            <a:spLocks noGrp="1"/>
          </p:cNvSpPr>
          <p:nvPr>
            <p:ph type="title"/>
          </p:nvPr>
        </p:nvSpPr>
        <p:spPr/>
        <p:txBody>
          <a:bodyPr/>
          <a:lstStyle/>
          <a:p>
            <a:r>
              <a:rPr lang="en-US" dirty="0" err="1"/>
              <a:t>Susequent</a:t>
            </a:r>
            <a:r>
              <a:rPr lang="en-US" dirty="0"/>
              <a:t> developments in Adani Mundra Case</a:t>
            </a:r>
            <a:endParaRPr lang="en-IN" dirty="0"/>
          </a:p>
        </p:txBody>
      </p:sp>
      <p:sp>
        <p:nvSpPr>
          <p:cNvPr id="3" name="Content Placeholder 2">
            <a:extLst>
              <a:ext uri="{FF2B5EF4-FFF2-40B4-BE49-F238E27FC236}">
                <a16:creationId xmlns:a16="http://schemas.microsoft.com/office/drawing/2014/main" id="{FC299402-32C1-4ED1-9149-71598415C52C}"/>
              </a:ext>
            </a:extLst>
          </p:cNvPr>
          <p:cNvSpPr>
            <a:spLocks noGrp="1"/>
          </p:cNvSpPr>
          <p:nvPr>
            <p:ph idx="1"/>
          </p:nvPr>
        </p:nvSpPr>
        <p:spPr/>
        <p:txBody>
          <a:bodyPr/>
          <a:lstStyle/>
          <a:p>
            <a:pPr>
              <a:buFont typeface="Wingdings" panose="05000000000000000000" pitchFamily="2" charset="2"/>
              <a:buChar char="§"/>
            </a:pPr>
            <a:r>
              <a:rPr lang="en-US" dirty="0"/>
              <a:t> </a:t>
            </a:r>
            <a:r>
              <a:rPr lang="en-US" sz="2400" dirty="0"/>
              <a:t>SC by order dated 29.10.18 after considering High Power Committee’s Report allowed Adani Mundra to approach CERC for approval of amendments in PPA.</a:t>
            </a:r>
          </a:p>
          <a:p>
            <a:pPr>
              <a:buFont typeface="Wingdings" panose="05000000000000000000" pitchFamily="2" charset="2"/>
              <a:buChar char="§"/>
            </a:pPr>
            <a:endParaRPr lang="en-US" sz="2400" dirty="0"/>
          </a:p>
          <a:p>
            <a:pPr>
              <a:buFont typeface="Wingdings" panose="05000000000000000000" pitchFamily="2" charset="2"/>
              <a:buChar char="§"/>
            </a:pPr>
            <a:r>
              <a:rPr lang="en-US" sz="2400" dirty="0"/>
              <a:t> Held that its judgment of 11.04.2017 will not stand in the way of maintaining such application. Consumers group’s objections  will also be heard by CERC.</a:t>
            </a:r>
          </a:p>
          <a:p>
            <a:pPr>
              <a:buFont typeface="Wingdings" panose="05000000000000000000" pitchFamily="2" charset="2"/>
              <a:buChar char="§"/>
            </a:pPr>
            <a:endParaRPr lang="en-US" sz="2400" dirty="0"/>
          </a:p>
          <a:p>
            <a:pPr marL="0" indent="0">
              <a:buNone/>
            </a:pPr>
            <a:endParaRPr lang="en-US" sz="2400" dirty="0"/>
          </a:p>
          <a:p>
            <a:pPr>
              <a:buFont typeface="Wingdings" panose="05000000000000000000" pitchFamily="2" charset="2"/>
              <a:buChar char="§"/>
            </a:pPr>
            <a:r>
              <a:rPr lang="en-US" sz="2400" dirty="0"/>
              <a:t>CERC subsequently approved amendments to PPA.</a:t>
            </a:r>
          </a:p>
          <a:p>
            <a:pPr>
              <a:buFont typeface="Wingdings" panose="05000000000000000000" pitchFamily="2" charset="2"/>
              <a:buChar char="§"/>
            </a:pPr>
            <a:endParaRPr lang="en-IN" dirty="0"/>
          </a:p>
        </p:txBody>
      </p:sp>
    </p:spTree>
    <p:extLst>
      <p:ext uri="{BB962C8B-B14F-4D97-AF65-F5344CB8AC3E}">
        <p14:creationId xmlns:p14="http://schemas.microsoft.com/office/powerpoint/2010/main" val="139901232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54981-2983-4CDD-BB74-5B76C29E848D}"/>
              </a:ext>
            </a:extLst>
          </p:cNvPr>
          <p:cNvSpPr>
            <a:spLocks noGrp="1"/>
          </p:cNvSpPr>
          <p:nvPr>
            <p:ph type="title"/>
          </p:nvPr>
        </p:nvSpPr>
        <p:spPr/>
        <p:txBody>
          <a:bodyPr>
            <a:normAutofit fontScale="90000"/>
          </a:bodyPr>
          <a:lstStyle/>
          <a:p>
            <a:r>
              <a:rPr lang="en-US" dirty="0"/>
              <a:t>SC Judgment MANU/SC/0869/2019</a:t>
            </a:r>
            <a:br>
              <a:rPr lang="en-US" dirty="0"/>
            </a:br>
            <a:r>
              <a:rPr lang="en-US" dirty="0"/>
              <a:t>Adani Power (Mundra) v GERC &amp; </a:t>
            </a:r>
            <a:r>
              <a:rPr lang="en-US" dirty="0" err="1"/>
              <a:t>ors</a:t>
            </a:r>
            <a:r>
              <a:rPr lang="en-US" dirty="0"/>
              <a:t>, decided on 2.7.2019</a:t>
            </a:r>
            <a:endParaRPr lang="en-IN" dirty="0"/>
          </a:p>
        </p:txBody>
      </p:sp>
      <p:sp>
        <p:nvSpPr>
          <p:cNvPr id="3" name="Content Placeholder 2">
            <a:extLst>
              <a:ext uri="{FF2B5EF4-FFF2-40B4-BE49-F238E27FC236}">
                <a16:creationId xmlns:a16="http://schemas.microsoft.com/office/drawing/2014/main" id="{772CA180-10B7-4A49-AA9F-AB0FEB564F21}"/>
              </a:ext>
            </a:extLst>
          </p:cNvPr>
          <p:cNvSpPr>
            <a:spLocks noGrp="1"/>
          </p:cNvSpPr>
          <p:nvPr>
            <p:ph idx="1"/>
          </p:nvPr>
        </p:nvSpPr>
        <p:spPr/>
        <p:txBody>
          <a:bodyPr>
            <a:normAutofit lnSpcReduction="10000"/>
          </a:bodyPr>
          <a:lstStyle/>
          <a:p>
            <a:pPr>
              <a:buFont typeface="Wingdings" panose="05000000000000000000" pitchFamily="2" charset="2"/>
              <a:buChar char="§"/>
            </a:pPr>
            <a:r>
              <a:rPr lang="en-US" dirty="0"/>
              <a:t> </a:t>
            </a:r>
            <a:r>
              <a:rPr lang="en-US" sz="2400" dirty="0"/>
              <a:t>Adani issued Notice and terminated PPA prior to Commissioning of the Project due to GMDC not agreeing to FSA. GERC held the termination is invalid. APTEL upheld the decision of GERC.</a:t>
            </a:r>
          </a:p>
          <a:p>
            <a:pPr>
              <a:buFont typeface="Wingdings" panose="05000000000000000000" pitchFamily="2" charset="2"/>
              <a:buChar char="§"/>
            </a:pPr>
            <a:r>
              <a:rPr lang="en-IN" dirty="0"/>
              <a:t> </a:t>
            </a:r>
            <a:r>
              <a:rPr lang="en-IN" sz="2400" dirty="0"/>
              <a:t>SC held- Bid was on the basis of commitment of GMDC to supply indigenous coal. Two bids at same time, one based on GMDC coal and other on imported coal. Price in bid based on GMDC coal was lower. Set aside APTEL order and held termination valid.</a:t>
            </a:r>
          </a:p>
          <a:p>
            <a:pPr>
              <a:buFont typeface="Wingdings" panose="05000000000000000000" pitchFamily="2" charset="2"/>
              <a:buChar char="§"/>
            </a:pPr>
            <a:r>
              <a:rPr lang="en-IN" sz="2400" dirty="0"/>
              <a:t>In order to do economic justice on principles of business efficacy, Adani would be entitled to adjustment of cost of the project, interest on expenditure incurred, expenditure in procurement of coal in running the project obtained from open market. Adani given liberty to approach CERC for determination of compensatory tariff.</a:t>
            </a:r>
          </a:p>
        </p:txBody>
      </p:sp>
    </p:spTree>
    <p:extLst>
      <p:ext uri="{BB962C8B-B14F-4D97-AF65-F5344CB8AC3E}">
        <p14:creationId xmlns:p14="http://schemas.microsoft.com/office/powerpoint/2010/main" val="392288223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32285-5ED5-4F23-81B6-F21CC40F8017}"/>
              </a:ext>
            </a:extLst>
          </p:cNvPr>
          <p:cNvSpPr>
            <a:spLocks noGrp="1"/>
          </p:cNvSpPr>
          <p:nvPr>
            <p:ph type="title"/>
          </p:nvPr>
        </p:nvSpPr>
        <p:spPr/>
        <p:txBody>
          <a:bodyPr/>
          <a:lstStyle/>
          <a:p>
            <a:r>
              <a:rPr lang="en-US" dirty="0"/>
              <a:t>CASE -11</a:t>
            </a:r>
            <a:endParaRPr lang="en-IN" dirty="0"/>
          </a:p>
        </p:txBody>
      </p:sp>
      <p:sp>
        <p:nvSpPr>
          <p:cNvPr id="3" name="Content Placeholder 2">
            <a:extLst>
              <a:ext uri="{FF2B5EF4-FFF2-40B4-BE49-F238E27FC236}">
                <a16:creationId xmlns:a16="http://schemas.microsoft.com/office/drawing/2014/main" id="{25EE8271-8C82-448A-A70B-536A40FF2D68}"/>
              </a:ext>
            </a:extLst>
          </p:cNvPr>
          <p:cNvSpPr>
            <a:spLocks noGrp="1"/>
          </p:cNvSpPr>
          <p:nvPr>
            <p:ph idx="1"/>
          </p:nvPr>
        </p:nvSpPr>
        <p:spPr/>
        <p:txBody>
          <a:bodyPr>
            <a:normAutofit/>
          </a:bodyPr>
          <a:lstStyle/>
          <a:p>
            <a:r>
              <a:rPr lang="en-US" sz="2400" dirty="0"/>
              <a:t>SC Judgment MANU/SC/0647/2017</a:t>
            </a:r>
            <a:br>
              <a:rPr lang="en-US" sz="2400" dirty="0"/>
            </a:br>
            <a:r>
              <a:rPr lang="en-US" sz="2400" dirty="0" err="1"/>
              <a:t>Shivashakti</a:t>
            </a:r>
            <a:r>
              <a:rPr lang="en-US" sz="2400" dirty="0"/>
              <a:t> Sugar Ltd v Renuka Sugar Ltd </a:t>
            </a:r>
            <a:endParaRPr lang="en-IN" sz="2400" dirty="0"/>
          </a:p>
        </p:txBody>
      </p:sp>
    </p:spTree>
    <p:extLst>
      <p:ext uri="{BB962C8B-B14F-4D97-AF65-F5344CB8AC3E}">
        <p14:creationId xmlns:p14="http://schemas.microsoft.com/office/powerpoint/2010/main" val="258852812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B9FB5-A986-4871-A208-B2A4353679DA}"/>
              </a:ext>
            </a:extLst>
          </p:cNvPr>
          <p:cNvSpPr>
            <a:spLocks noGrp="1"/>
          </p:cNvSpPr>
          <p:nvPr>
            <p:ph type="title"/>
          </p:nvPr>
        </p:nvSpPr>
        <p:spPr/>
        <p:txBody>
          <a:bodyPr/>
          <a:lstStyle/>
          <a:p>
            <a:r>
              <a:rPr lang="en-US" dirty="0"/>
              <a:t>Interface between Law &amp; Economics</a:t>
            </a:r>
            <a:endParaRPr lang="en-IN" dirty="0"/>
          </a:p>
        </p:txBody>
      </p:sp>
      <p:sp>
        <p:nvSpPr>
          <p:cNvPr id="3" name="Content Placeholder 2">
            <a:extLst>
              <a:ext uri="{FF2B5EF4-FFF2-40B4-BE49-F238E27FC236}">
                <a16:creationId xmlns:a16="http://schemas.microsoft.com/office/drawing/2014/main" id="{E10B06F5-AAE0-45F3-A63F-A1AD0D61BF16}"/>
              </a:ext>
            </a:extLst>
          </p:cNvPr>
          <p:cNvSpPr>
            <a:spLocks noGrp="1"/>
          </p:cNvSpPr>
          <p:nvPr>
            <p:ph idx="1"/>
          </p:nvPr>
        </p:nvSpPr>
        <p:spPr/>
        <p:txBody>
          <a:bodyPr/>
          <a:lstStyle/>
          <a:p>
            <a:pPr>
              <a:buFont typeface="Wingdings" panose="05000000000000000000" pitchFamily="2" charset="2"/>
              <a:buChar char="§"/>
            </a:pPr>
            <a:r>
              <a:rPr lang="en-US" dirty="0"/>
              <a:t> </a:t>
            </a:r>
            <a:r>
              <a:rPr lang="en-US" sz="2400" dirty="0"/>
              <a:t>Recognized interface between law and other sciences (social/natural/physical sciences) and impact of other disciplines of law to be necessarily kept in mind while taking a decision (of course within the parameters of legal provisions)</a:t>
            </a:r>
          </a:p>
          <a:p>
            <a:pPr>
              <a:buFont typeface="Wingdings" panose="05000000000000000000" pitchFamily="2" charset="2"/>
              <a:buChar char="§"/>
            </a:pPr>
            <a:r>
              <a:rPr lang="en-US" sz="2400" dirty="0"/>
              <a:t> Interface between law and economics is much more relevant today in view of liberalization and globalization of economy.</a:t>
            </a:r>
          </a:p>
          <a:p>
            <a:pPr>
              <a:buFont typeface="Wingdings" panose="05000000000000000000" pitchFamily="2" charset="2"/>
              <a:buChar char="§"/>
            </a:pPr>
            <a:r>
              <a:rPr lang="en-US" sz="2400" dirty="0"/>
              <a:t>Courts are increasingly receptive to economic arguments while deciding the issues of contract., </a:t>
            </a:r>
            <a:r>
              <a:rPr lang="en-US" sz="2400" dirty="0" err="1"/>
              <a:t>labour</a:t>
            </a:r>
            <a:r>
              <a:rPr lang="en-US" sz="2400" dirty="0"/>
              <a:t>, tax, corporate law, etc. Economics plays important role in deciding Environmental issues.</a:t>
            </a:r>
          </a:p>
          <a:p>
            <a:pPr>
              <a:buFont typeface="Wingdings" panose="05000000000000000000" pitchFamily="2" charset="2"/>
              <a:buChar char="§"/>
            </a:pPr>
            <a:r>
              <a:rPr lang="en-US" sz="2400" dirty="0"/>
              <a:t>On application of law and while interpreting a particular provision, economic impact/effect to be kept in mind. </a:t>
            </a:r>
            <a:endParaRPr lang="en-IN" dirty="0"/>
          </a:p>
        </p:txBody>
      </p:sp>
    </p:spTree>
    <p:extLst>
      <p:ext uri="{BB962C8B-B14F-4D97-AF65-F5344CB8AC3E}">
        <p14:creationId xmlns:p14="http://schemas.microsoft.com/office/powerpoint/2010/main" val="3768530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183" y="1781506"/>
            <a:ext cx="12082818" cy="3329581"/>
          </a:xfrm>
        </p:spPr>
        <p:txBody>
          <a:bodyPr>
            <a:normAutofit/>
          </a:bodyPr>
          <a:lstStyle/>
          <a:p>
            <a:pPr algn="ctr"/>
            <a:r>
              <a:rPr lang="en-US" sz="4800" dirty="0"/>
              <a:t>IMPORTANT JUDGEMENTS OF SUPREME COURT </a:t>
            </a:r>
            <a:br>
              <a:rPr lang="en-US" sz="4800" dirty="0"/>
            </a:br>
            <a:br>
              <a:rPr lang="en-US" sz="4800" dirty="0"/>
            </a:br>
            <a:endParaRPr lang="en-US" sz="4800" dirty="0"/>
          </a:p>
        </p:txBody>
      </p:sp>
      <p:sp>
        <p:nvSpPr>
          <p:cNvPr id="3" name="Subtitle 2"/>
          <p:cNvSpPr>
            <a:spLocks noGrp="1"/>
          </p:cNvSpPr>
          <p:nvPr>
            <p:ph type="subTitle" idx="1"/>
          </p:nvPr>
        </p:nvSpPr>
        <p:spPr/>
        <p:txBody>
          <a:bodyPr/>
          <a:lstStyle/>
          <a:p>
            <a:pPr algn="ctr"/>
            <a:endParaRPr lang="en-US" b="1" dirty="0"/>
          </a:p>
        </p:txBody>
      </p:sp>
    </p:spTree>
    <p:extLst>
      <p:ext uri="{BB962C8B-B14F-4D97-AF65-F5344CB8AC3E}">
        <p14:creationId xmlns:p14="http://schemas.microsoft.com/office/powerpoint/2010/main" val="398512906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BC5AB-C579-4762-B262-AA0D7F887BC8}"/>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2E22206B-91FA-4048-A1DE-4EADB3C10D6D}"/>
              </a:ext>
            </a:extLst>
          </p:cNvPr>
          <p:cNvSpPr>
            <a:spLocks noGrp="1"/>
          </p:cNvSpPr>
          <p:nvPr>
            <p:ph idx="1"/>
          </p:nvPr>
        </p:nvSpPr>
        <p:spPr/>
        <p:txBody>
          <a:bodyPr/>
          <a:lstStyle/>
          <a:p>
            <a:pPr>
              <a:buFont typeface="Wingdings" panose="05000000000000000000" pitchFamily="2" charset="2"/>
              <a:buChar char="§"/>
            </a:pPr>
            <a:r>
              <a:rPr lang="en-US" dirty="0"/>
              <a:t> </a:t>
            </a:r>
            <a:r>
              <a:rPr lang="en-US" sz="2400" dirty="0"/>
              <a:t>In a situation where two views are possible or where discretion is given to the court of law, the court must lean in favor of particular view which </a:t>
            </a:r>
            <a:r>
              <a:rPr lang="en-US" sz="2400" dirty="0" err="1"/>
              <a:t>subserves</a:t>
            </a:r>
            <a:r>
              <a:rPr lang="en-US" sz="2400" dirty="0"/>
              <a:t> the economic interest of the nation. </a:t>
            </a:r>
          </a:p>
          <a:p>
            <a:pPr marL="0" indent="0">
              <a:buNone/>
            </a:pPr>
            <a:endParaRPr lang="en-US" sz="2400" dirty="0"/>
          </a:p>
          <a:p>
            <a:pPr>
              <a:buFont typeface="Wingdings" panose="05000000000000000000" pitchFamily="2" charset="2"/>
              <a:buChar char="§"/>
            </a:pPr>
            <a:r>
              <a:rPr lang="en-US" sz="2400" dirty="0"/>
              <a:t>Conversely, court needs to avoid a particular outcome which has potential </a:t>
            </a:r>
            <a:r>
              <a:rPr lang="en-US" sz="2400" dirty="0" err="1"/>
              <a:t>ti</a:t>
            </a:r>
            <a:r>
              <a:rPr lang="en-US" sz="2400" dirty="0"/>
              <a:t> create adverse affect on employment, growth of infrastructure or economy or revenue of a State.</a:t>
            </a:r>
            <a:endParaRPr lang="en-IN" sz="2400" dirty="0"/>
          </a:p>
        </p:txBody>
      </p:sp>
    </p:spTree>
    <p:extLst>
      <p:ext uri="{BB962C8B-B14F-4D97-AF65-F5344CB8AC3E}">
        <p14:creationId xmlns:p14="http://schemas.microsoft.com/office/powerpoint/2010/main" val="11762343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2B4B586D-DD7A-444B-8392-A8C45EA4F1FD}"/>
              </a:ext>
            </a:extLst>
          </p:cNvPr>
          <p:cNvSpPr>
            <a:spLocks noGrp="1"/>
          </p:cNvSpPr>
          <p:nvPr>
            <p:ph type="ctrTitle"/>
          </p:nvPr>
        </p:nvSpPr>
        <p:spPr>
          <a:xfrm>
            <a:off x="0" y="2837598"/>
            <a:ext cx="10781731" cy="1470025"/>
          </a:xfrm>
        </p:spPr>
        <p:txBody>
          <a:bodyPr>
            <a:normAutofit/>
          </a:bodyPr>
          <a:lstStyle/>
          <a:p>
            <a:pPr algn="ctr">
              <a:defRPr/>
            </a:pPr>
            <a:r>
              <a:rPr lang="en-US" altLang="en-US" sz="4800" dirty="0"/>
              <a:t>IMPORTANT JUDGMENTS/ORDERS OF APTEL</a:t>
            </a:r>
          </a:p>
        </p:txBody>
      </p:sp>
      <p:sp>
        <p:nvSpPr>
          <p:cNvPr id="2" name="Subtitle 1"/>
          <p:cNvSpPr>
            <a:spLocks noGrp="1"/>
          </p:cNvSpPr>
          <p:nvPr>
            <p:ph type="subTitle" idx="1"/>
          </p:nvPr>
        </p:nvSpPr>
        <p:spPr/>
        <p:txBody>
          <a:bodyPr/>
          <a:lstStyle/>
          <a:p>
            <a:endParaRPr lang="en-US"/>
          </a:p>
        </p:txBody>
      </p:sp>
    </p:spTree>
    <p:extLst>
      <p:ext uri="{BB962C8B-B14F-4D97-AF65-F5344CB8AC3E}">
        <p14:creationId xmlns:p14="http://schemas.microsoft.com/office/powerpoint/2010/main" val="171008006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FC626-8CD1-437D-80AF-E7574B383431}"/>
              </a:ext>
            </a:extLst>
          </p:cNvPr>
          <p:cNvSpPr>
            <a:spLocks noGrp="1"/>
          </p:cNvSpPr>
          <p:nvPr>
            <p:ph type="title"/>
          </p:nvPr>
        </p:nvSpPr>
        <p:spPr>
          <a:xfrm>
            <a:off x="1097280" y="235232"/>
            <a:ext cx="10058400" cy="1450757"/>
          </a:xfrm>
        </p:spPr>
        <p:txBody>
          <a:bodyPr/>
          <a:lstStyle/>
          <a:p>
            <a:r>
              <a:rPr lang="en-US" dirty="0"/>
              <a:t>1. Tariff adopted under Section 63 </a:t>
            </a:r>
            <a:endParaRPr lang="en-IN" dirty="0"/>
          </a:p>
        </p:txBody>
      </p:sp>
      <p:sp>
        <p:nvSpPr>
          <p:cNvPr id="3" name="Content Placeholder 2">
            <a:extLst>
              <a:ext uri="{FF2B5EF4-FFF2-40B4-BE49-F238E27FC236}">
                <a16:creationId xmlns:a16="http://schemas.microsoft.com/office/drawing/2014/main" id="{A0AECD47-3BB3-47E7-A284-58E36D811B4F}"/>
              </a:ext>
            </a:extLst>
          </p:cNvPr>
          <p:cNvSpPr>
            <a:spLocks noGrp="1"/>
          </p:cNvSpPr>
          <p:nvPr>
            <p:ph idx="1"/>
          </p:nvPr>
        </p:nvSpPr>
        <p:spPr/>
        <p:txBody>
          <a:bodyPr>
            <a:normAutofit/>
          </a:bodyPr>
          <a:lstStyle/>
          <a:p>
            <a:r>
              <a:rPr lang="en-US" sz="2400" dirty="0"/>
              <a:t> </a:t>
            </a:r>
            <a:r>
              <a:rPr lang="en-US" sz="2400" b="1" dirty="0"/>
              <a:t>63.Determination of tariff by bidding process.- </a:t>
            </a:r>
            <a:r>
              <a:rPr lang="en-US" sz="2400" dirty="0"/>
              <a:t>Notwithstanding anything contained in section 62, the Appropriate Commission shall adopt tariff if such tariff has been determined through transparent process of bidding in accordance with the guidelines issued by the Central Government.</a:t>
            </a:r>
            <a:endParaRPr lang="en-IN" sz="2400" b="1" dirty="0"/>
          </a:p>
        </p:txBody>
      </p:sp>
    </p:spTree>
    <p:extLst>
      <p:ext uri="{BB962C8B-B14F-4D97-AF65-F5344CB8AC3E}">
        <p14:creationId xmlns:p14="http://schemas.microsoft.com/office/powerpoint/2010/main" val="157744435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388DC-82DB-4269-8837-40FC90D4702A}"/>
              </a:ext>
            </a:extLst>
          </p:cNvPr>
          <p:cNvSpPr>
            <a:spLocks noGrp="1"/>
          </p:cNvSpPr>
          <p:nvPr>
            <p:ph type="title"/>
          </p:nvPr>
        </p:nvSpPr>
        <p:spPr/>
        <p:txBody>
          <a:bodyPr/>
          <a:lstStyle/>
          <a:p>
            <a:r>
              <a:rPr lang="en-US" dirty="0"/>
              <a:t>Judgment in Appeal 183/2019 dated 27.09.2019- Resurgent Power v UPERC</a:t>
            </a:r>
            <a:endParaRPr lang="en-IN" dirty="0"/>
          </a:p>
        </p:txBody>
      </p:sp>
      <p:sp>
        <p:nvSpPr>
          <p:cNvPr id="3" name="Content Placeholder 2">
            <a:extLst>
              <a:ext uri="{FF2B5EF4-FFF2-40B4-BE49-F238E27FC236}">
                <a16:creationId xmlns:a16="http://schemas.microsoft.com/office/drawing/2014/main" id="{B8483E08-196F-441A-89CD-A7B6925B8275}"/>
              </a:ext>
            </a:extLst>
          </p:cNvPr>
          <p:cNvSpPr>
            <a:spLocks noGrp="1"/>
          </p:cNvSpPr>
          <p:nvPr>
            <p:ph idx="1"/>
          </p:nvPr>
        </p:nvSpPr>
        <p:spPr/>
        <p:txBody>
          <a:bodyPr>
            <a:normAutofit/>
          </a:bodyPr>
          <a:lstStyle/>
          <a:p>
            <a:r>
              <a:rPr lang="en-US" sz="2400" dirty="0"/>
              <a:t>FACTS: </a:t>
            </a:r>
          </a:p>
          <a:p>
            <a:pPr>
              <a:buFont typeface="Wingdings" panose="05000000000000000000" pitchFamily="2" charset="2"/>
              <a:buChar char="§"/>
            </a:pPr>
            <a:r>
              <a:rPr lang="en-US" sz="2400" dirty="0"/>
              <a:t> 3X660 MW </a:t>
            </a:r>
            <a:r>
              <a:rPr lang="en-US" sz="2400" dirty="0" err="1"/>
              <a:t>Prayagraj</a:t>
            </a:r>
            <a:r>
              <a:rPr lang="en-US" sz="2400" dirty="0"/>
              <a:t> TPS developed based on tariff based bidding Case II.</a:t>
            </a:r>
          </a:p>
          <a:p>
            <a:pPr>
              <a:buFont typeface="Wingdings" panose="05000000000000000000" pitchFamily="2" charset="2"/>
              <a:buChar char="§"/>
            </a:pPr>
            <a:r>
              <a:rPr lang="en-US" sz="2400" dirty="0"/>
              <a:t> JP Associates declared successful bidder. SPA signed on 20.03.2009.</a:t>
            </a:r>
          </a:p>
          <a:p>
            <a:pPr>
              <a:buFont typeface="Wingdings" panose="05000000000000000000" pitchFamily="2" charset="2"/>
              <a:buChar char="§"/>
            </a:pPr>
            <a:r>
              <a:rPr lang="en-US" sz="2400" dirty="0"/>
              <a:t>On 27.08.2010 tariff adopted by the State Commission.</a:t>
            </a:r>
          </a:p>
          <a:p>
            <a:pPr>
              <a:buFont typeface="Wingdings" panose="05000000000000000000" pitchFamily="2" charset="2"/>
              <a:buChar char="§"/>
            </a:pPr>
            <a:r>
              <a:rPr lang="en-US" sz="2400" dirty="0"/>
              <a:t>JP Associates failed to service debt obligations and lenders classified the account of power company as NPA. Pledge of shares of power company were invoked by lenders.</a:t>
            </a:r>
          </a:p>
          <a:p>
            <a:pPr>
              <a:buFont typeface="Wingdings" panose="05000000000000000000" pitchFamily="2" charset="2"/>
              <a:buChar char="§"/>
            </a:pPr>
            <a:r>
              <a:rPr lang="en-US" sz="2400" dirty="0"/>
              <a:t>SBI, the lead banker after competitive bidding selected Resurgent Power Ventures to take control of the power company.</a:t>
            </a:r>
            <a:endParaRPr lang="en-IN" sz="2400" dirty="0"/>
          </a:p>
        </p:txBody>
      </p:sp>
    </p:spTree>
    <p:extLst>
      <p:ext uri="{BB962C8B-B14F-4D97-AF65-F5344CB8AC3E}">
        <p14:creationId xmlns:p14="http://schemas.microsoft.com/office/powerpoint/2010/main" val="9803740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0ECD0-D40A-4BCB-9277-9A0E09EFF32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284A7D3-7A62-4B25-8FE0-74968AFDDC0F}"/>
              </a:ext>
            </a:extLst>
          </p:cNvPr>
          <p:cNvSpPr>
            <a:spLocks noGrp="1"/>
          </p:cNvSpPr>
          <p:nvPr>
            <p:ph idx="1"/>
          </p:nvPr>
        </p:nvSpPr>
        <p:spPr/>
        <p:txBody>
          <a:bodyPr/>
          <a:lstStyle/>
          <a:p>
            <a:pPr>
              <a:buFont typeface="Wingdings" panose="05000000000000000000" pitchFamily="2" charset="2"/>
              <a:buChar char="§"/>
            </a:pPr>
            <a:r>
              <a:rPr lang="en-US" dirty="0"/>
              <a:t> </a:t>
            </a:r>
            <a:r>
              <a:rPr lang="en-US" sz="2400" dirty="0"/>
              <a:t>SBI filed petition before State Commission to seek approval for transferring pledged shares of the power company to Resurgent Power (75.01% of equity shares). </a:t>
            </a:r>
          </a:p>
          <a:p>
            <a:pPr>
              <a:buFont typeface="Wingdings" panose="05000000000000000000" pitchFamily="2" charset="2"/>
              <a:buChar char="§"/>
            </a:pPr>
            <a:r>
              <a:rPr lang="en-US" sz="2400" dirty="0"/>
              <a:t>State Commission allowed the transfer subject to reduction in tariff by about 14 paise/unit over PPA tariff.</a:t>
            </a:r>
          </a:p>
          <a:p>
            <a:pPr>
              <a:buFont typeface="Wingdings" panose="05000000000000000000" pitchFamily="2" charset="2"/>
              <a:buChar char="§"/>
            </a:pPr>
            <a:r>
              <a:rPr lang="en-US" sz="2400" dirty="0"/>
              <a:t>Resurgent Power filed an appeal against the order of the State Commission.</a:t>
            </a:r>
            <a:endParaRPr lang="en-IN" dirty="0"/>
          </a:p>
        </p:txBody>
      </p:sp>
    </p:spTree>
    <p:extLst>
      <p:ext uri="{BB962C8B-B14F-4D97-AF65-F5344CB8AC3E}">
        <p14:creationId xmlns:p14="http://schemas.microsoft.com/office/powerpoint/2010/main" val="49458946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FC8D4-3A85-400A-8003-343C55EC71BE}"/>
              </a:ext>
            </a:extLst>
          </p:cNvPr>
          <p:cNvSpPr>
            <a:spLocks noGrp="1"/>
          </p:cNvSpPr>
          <p:nvPr>
            <p:ph type="title"/>
          </p:nvPr>
        </p:nvSpPr>
        <p:spPr/>
        <p:txBody>
          <a:bodyPr/>
          <a:lstStyle/>
          <a:p>
            <a:r>
              <a:rPr lang="en-US" dirty="0"/>
              <a:t>Findings of APTEL</a:t>
            </a:r>
            <a:endParaRPr lang="en-IN" dirty="0"/>
          </a:p>
        </p:txBody>
      </p:sp>
      <p:sp>
        <p:nvSpPr>
          <p:cNvPr id="3" name="Content Placeholder 2">
            <a:extLst>
              <a:ext uri="{FF2B5EF4-FFF2-40B4-BE49-F238E27FC236}">
                <a16:creationId xmlns:a16="http://schemas.microsoft.com/office/drawing/2014/main" id="{DFEFB41E-6E5C-40A8-8E78-B3269D8A24E5}"/>
              </a:ext>
            </a:extLst>
          </p:cNvPr>
          <p:cNvSpPr>
            <a:spLocks noGrp="1"/>
          </p:cNvSpPr>
          <p:nvPr>
            <p:ph idx="1"/>
          </p:nvPr>
        </p:nvSpPr>
        <p:spPr/>
        <p:txBody>
          <a:bodyPr>
            <a:normAutofit fontScale="92500" lnSpcReduction="20000"/>
          </a:bodyPr>
          <a:lstStyle/>
          <a:p>
            <a:pPr>
              <a:buFont typeface="Wingdings" panose="05000000000000000000" pitchFamily="2" charset="2"/>
              <a:buChar char="§"/>
            </a:pPr>
            <a:r>
              <a:rPr lang="en-US" sz="2400" dirty="0"/>
              <a:t>Adopted tariff was the basis of bidding by the lenders to replace the existing promoter. UPPCL admitted that the change was in the interest of consumers.</a:t>
            </a:r>
          </a:p>
          <a:p>
            <a:pPr>
              <a:buFont typeface="Wingdings" panose="05000000000000000000" pitchFamily="2" charset="2"/>
              <a:buChar char="§"/>
            </a:pPr>
            <a:r>
              <a:rPr lang="en-US" sz="2400" dirty="0"/>
              <a:t>Commission has to verify merely that bid process was done transparently as per the guidelines of the Central Government and if complied with then adopt tariff as recommended by the Evaluation Committee. The Commission had no jurisdiction to reduce tariff.</a:t>
            </a:r>
          </a:p>
          <a:p>
            <a:pPr>
              <a:buFont typeface="Wingdings" panose="05000000000000000000" pitchFamily="2" charset="2"/>
              <a:buChar char="§"/>
            </a:pPr>
            <a:r>
              <a:rPr lang="en-US" sz="2400" dirty="0"/>
              <a:t>Order of the Supreme Court in Energy Watchdog does not lay down general prescription that the Commission has powers to redetermine tariff.</a:t>
            </a:r>
          </a:p>
          <a:p>
            <a:pPr>
              <a:buFont typeface="Wingdings" panose="05000000000000000000" pitchFamily="2" charset="2"/>
              <a:buChar char="§"/>
            </a:pPr>
            <a:r>
              <a:rPr lang="en-US" sz="2400" dirty="0"/>
              <a:t>Interference by the Commission by reducing tariff indirectly interferes with the rights available to lenders in terms of the financial documents between the lenders and the borrower.</a:t>
            </a:r>
          </a:p>
          <a:p>
            <a:pPr>
              <a:buFont typeface="Wingdings" panose="05000000000000000000" pitchFamily="2" charset="2"/>
              <a:buChar char="§"/>
            </a:pPr>
            <a:r>
              <a:rPr lang="en-US" sz="2400" dirty="0"/>
              <a:t>APTEL set aside the order of the Commission.</a:t>
            </a:r>
          </a:p>
          <a:p>
            <a:pPr>
              <a:buFont typeface="Wingdings" panose="05000000000000000000" pitchFamily="2" charset="2"/>
              <a:buChar char="§"/>
            </a:pPr>
            <a:endParaRPr lang="en-IN" sz="2400" dirty="0"/>
          </a:p>
        </p:txBody>
      </p:sp>
    </p:spTree>
    <p:extLst>
      <p:ext uri="{BB962C8B-B14F-4D97-AF65-F5344CB8AC3E}">
        <p14:creationId xmlns:p14="http://schemas.microsoft.com/office/powerpoint/2010/main" val="240535601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a:extLst>
              <a:ext uri="{FF2B5EF4-FFF2-40B4-BE49-F238E27FC236}">
                <a16:creationId xmlns:a16="http://schemas.microsoft.com/office/drawing/2014/main" id="{EC122CE8-AFF0-4D13-920E-D40588A74592}"/>
              </a:ext>
            </a:extLst>
          </p:cNvPr>
          <p:cNvSpPr>
            <a:spLocks noGrp="1"/>
          </p:cNvSpPr>
          <p:nvPr>
            <p:ph idx="4294967295"/>
          </p:nvPr>
        </p:nvSpPr>
        <p:spPr>
          <a:xfrm>
            <a:off x="1396620" y="3272004"/>
            <a:ext cx="10058400" cy="4022725"/>
          </a:xfrm>
        </p:spPr>
        <p:txBody>
          <a:bodyPr rtlCol="0">
            <a:normAutofit/>
          </a:bodyPr>
          <a:lstStyle/>
          <a:p>
            <a:pPr algn="just">
              <a:defRPr/>
            </a:pPr>
            <a:r>
              <a:rPr lang="en-US" altLang="en-US" dirty="0"/>
              <a:t>Differentiation of consumer tariffs u/s 62(3)- Commission may differentiate according to the consumer’s load factor, power factor, voltage, total consumption of electricity during any specified period or the time at which the supply is required or the geographical position of any area, nature of supply or the </a:t>
            </a:r>
            <a:r>
              <a:rPr lang="en-US" altLang="en-US" b="1" dirty="0"/>
              <a:t>purpose for which supply is required.</a:t>
            </a:r>
          </a:p>
        </p:txBody>
      </p:sp>
      <p:sp>
        <p:nvSpPr>
          <p:cNvPr id="5122" name="Title 1">
            <a:extLst>
              <a:ext uri="{FF2B5EF4-FFF2-40B4-BE49-F238E27FC236}">
                <a16:creationId xmlns:a16="http://schemas.microsoft.com/office/drawing/2014/main" id="{598ABB16-3FF5-4C52-A7B8-BE746963844E}"/>
              </a:ext>
            </a:extLst>
          </p:cNvPr>
          <p:cNvSpPr>
            <a:spLocks noGrp="1"/>
          </p:cNvSpPr>
          <p:nvPr>
            <p:ph type="title" idx="4294967295"/>
          </p:nvPr>
        </p:nvSpPr>
        <p:spPr>
          <a:xfrm>
            <a:off x="1642280" y="2101755"/>
            <a:ext cx="10058400" cy="733520"/>
          </a:xfrm>
          <a:solidFill>
            <a:schemeClr val="accent5">
              <a:lumMod val="60000"/>
              <a:lumOff val="40000"/>
            </a:schemeClr>
          </a:solidFill>
        </p:spPr>
        <p:txBody>
          <a:bodyPr/>
          <a:lstStyle/>
          <a:p>
            <a:pPr algn="ctr">
              <a:defRPr/>
            </a:pPr>
            <a:r>
              <a:rPr lang="en-US" altLang="en-US" dirty="0"/>
              <a:t>2. Retail Supply Tariff</a:t>
            </a:r>
          </a:p>
        </p:txBody>
      </p:sp>
    </p:spTree>
    <p:extLst>
      <p:ext uri="{BB962C8B-B14F-4D97-AF65-F5344CB8AC3E}">
        <p14:creationId xmlns:p14="http://schemas.microsoft.com/office/powerpoint/2010/main" val="101796088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p:cNvSpPr>
            <a:spLocks noGrp="1" noChangeArrowheads="1"/>
          </p:cNvSpPr>
          <p:nvPr>
            <p:ph idx="1"/>
          </p:nvPr>
        </p:nvSpPr>
        <p:spPr>
          <a:xfrm>
            <a:off x="1070211" y="2802341"/>
            <a:ext cx="10216487" cy="5334000"/>
          </a:xfrm>
        </p:spPr>
        <p:txBody>
          <a:bodyPr>
            <a:normAutofit/>
          </a:bodyPr>
          <a:lstStyle/>
          <a:p>
            <a:pPr algn="just">
              <a:buFont typeface="Arial" panose="020B0604020202020204" pitchFamily="34" charset="0"/>
              <a:buChar char="•"/>
            </a:pPr>
            <a:r>
              <a:rPr lang="en-US" altLang="en-US" dirty="0"/>
              <a:t>Classification of Pvt. and Govt. owned Educational institutions into two different classes would satisfy the test of reasonable classification</a:t>
            </a:r>
          </a:p>
          <a:p>
            <a:pPr algn="just">
              <a:buFont typeface="Arial" panose="020B0604020202020204" pitchFamily="34" charset="0"/>
              <a:buChar char="•"/>
            </a:pPr>
            <a:r>
              <a:rPr lang="en-US" altLang="en-US" dirty="0"/>
              <a:t>Govt. is under the constitutional mandate to provide educational facilities to all the citizens irrespective of social or economic status</a:t>
            </a:r>
          </a:p>
          <a:p>
            <a:pPr algn="just">
              <a:buFont typeface="Arial" panose="020B0604020202020204" pitchFamily="34" charset="0"/>
              <a:buChar char="•"/>
            </a:pPr>
            <a:r>
              <a:rPr lang="en-US" altLang="en-US" dirty="0"/>
              <a:t>Educational institutions run by Pvt. bodies on commercial basis cannot be treated at par with Govt. Institutions. </a:t>
            </a:r>
          </a:p>
          <a:p>
            <a:pPr algn="just">
              <a:buFont typeface="Arial" panose="020B0604020202020204" pitchFamily="34" charset="0"/>
              <a:buChar char="•"/>
            </a:pPr>
            <a:r>
              <a:rPr lang="en-US" altLang="en-US" dirty="0"/>
              <a:t>Differentiated  on the basis of purpose of supply.</a:t>
            </a:r>
          </a:p>
          <a:p>
            <a:pPr algn="just">
              <a:buFont typeface="Arial" panose="020B0604020202020204" pitchFamily="34" charset="0"/>
              <a:buChar char="•"/>
            </a:pPr>
            <a:endParaRPr lang="en-US" altLang="en-US" dirty="0"/>
          </a:p>
          <a:p>
            <a:pPr lvl="1" algn="just">
              <a:buFont typeface="Arial" panose="020B0604020202020204" pitchFamily="34" charset="0"/>
              <a:buChar char="•"/>
            </a:pPr>
            <a:endParaRPr lang="en-US" altLang="en-US" sz="2000" dirty="0"/>
          </a:p>
        </p:txBody>
      </p:sp>
      <p:sp>
        <p:nvSpPr>
          <p:cNvPr id="4" name="Rectangle 3">
            <a:extLst>
              <a:ext uri="{FF2B5EF4-FFF2-40B4-BE49-F238E27FC236}">
                <a16:creationId xmlns:a16="http://schemas.microsoft.com/office/drawing/2014/main" id="{41DC760A-9B28-447F-9E58-5C3457FFDD1F}"/>
              </a:ext>
            </a:extLst>
          </p:cNvPr>
          <p:cNvSpPr/>
          <p:nvPr/>
        </p:nvSpPr>
        <p:spPr>
          <a:xfrm>
            <a:off x="1306204" y="1872020"/>
            <a:ext cx="9144000" cy="584577"/>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a:solidFill>
                  <a:schemeClr val="tx1"/>
                </a:solidFill>
              </a:rPr>
              <a:t>Appeal 256 of 2013 (Dated 8/10/2014)</a:t>
            </a:r>
          </a:p>
        </p:txBody>
      </p:sp>
      <p:sp>
        <p:nvSpPr>
          <p:cNvPr id="5" name="Title 1">
            <a:extLst>
              <a:ext uri="{FF2B5EF4-FFF2-40B4-BE49-F238E27FC236}">
                <a16:creationId xmlns:a16="http://schemas.microsoft.com/office/drawing/2014/main" id="{CEAB6D67-E3B5-42FB-BA09-75CB2414360F}"/>
              </a:ext>
            </a:extLst>
          </p:cNvPr>
          <p:cNvSpPr>
            <a:spLocks noGrp="1"/>
          </p:cNvSpPr>
          <p:nvPr>
            <p:ph type="title"/>
          </p:nvPr>
        </p:nvSpPr>
        <p:spPr>
          <a:xfrm>
            <a:off x="1097280" y="286603"/>
            <a:ext cx="10058400" cy="1450757"/>
          </a:xfrm>
        </p:spPr>
        <p:txBody>
          <a:bodyPr/>
          <a:lstStyle/>
          <a:p>
            <a:r>
              <a:rPr lang="en-US" dirty="0"/>
              <a:t>Judgment</a:t>
            </a:r>
          </a:p>
        </p:txBody>
      </p:sp>
    </p:spTree>
    <p:extLst>
      <p:ext uri="{BB962C8B-B14F-4D97-AF65-F5344CB8AC3E}">
        <p14:creationId xmlns:p14="http://schemas.microsoft.com/office/powerpoint/2010/main" val="50268121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noChangeArrowheads="1"/>
          </p:cNvSpPr>
          <p:nvPr>
            <p:ph idx="1"/>
          </p:nvPr>
        </p:nvSpPr>
        <p:spPr>
          <a:xfrm>
            <a:off x="600501" y="2734101"/>
            <a:ext cx="11300347" cy="5334000"/>
          </a:xfrm>
        </p:spPr>
        <p:txBody>
          <a:bodyPr>
            <a:normAutofit/>
          </a:bodyPr>
          <a:lstStyle/>
          <a:p>
            <a:pPr algn="just">
              <a:buFont typeface="Arial" panose="020B0604020202020204" pitchFamily="34" charset="0"/>
              <a:buChar char="•"/>
            </a:pPr>
            <a:r>
              <a:rPr lang="en-US" altLang="en-US" dirty="0"/>
              <a:t>The hospitals run by Pvt. Parties on commercial basis cannot be treated at par with the hospitals run by Govt. as the Govt. is under a constitutional mandate to provide medical facilities to all the citizens irrespective of their social or economic status.</a:t>
            </a:r>
          </a:p>
          <a:p>
            <a:pPr algn="just">
              <a:buFont typeface="Arial" panose="020B0604020202020204" pitchFamily="34" charset="0"/>
              <a:buChar char="•"/>
            </a:pPr>
            <a:r>
              <a:rPr lang="en-US" altLang="en-US" dirty="0"/>
              <a:t>Differentiated tariff on the basis of purpose of supply.</a:t>
            </a:r>
          </a:p>
          <a:p>
            <a:pPr lvl="1" algn="just">
              <a:buFont typeface="Arial" panose="020B0604020202020204" pitchFamily="34" charset="0"/>
              <a:buChar char="•"/>
            </a:pPr>
            <a:endParaRPr lang="en-US" altLang="en-US" sz="2000" dirty="0"/>
          </a:p>
        </p:txBody>
      </p:sp>
      <p:sp>
        <p:nvSpPr>
          <p:cNvPr id="4" name="Rectangle 3">
            <a:extLst>
              <a:ext uri="{FF2B5EF4-FFF2-40B4-BE49-F238E27FC236}">
                <a16:creationId xmlns:a16="http://schemas.microsoft.com/office/drawing/2014/main" id="{A9A0D13F-EB2C-44EA-A688-C28DB254B91C}"/>
              </a:ext>
            </a:extLst>
          </p:cNvPr>
          <p:cNvSpPr/>
          <p:nvPr/>
        </p:nvSpPr>
        <p:spPr>
          <a:xfrm>
            <a:off x="1455761" y="2074460"/>
            <a:ext cx="9144000" cy="561832"/>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a:solidFill>
                  <a:schemeClr val="tx1"/>
                </a:solidFill>
              </a:rPr>
              <a:t>Appeal 300 of 2013 (</a:t>
            </a:r>
            <a:r>
              <a:rPr lang="en-US" sz="2000" b="1" dirty="0" err="1">
                <a:solidFill>
                  <a:schemeClr val="tx1"/>
                </a:solidFill>
              </a:rPr>
              <a:t>Dt</a:t>
            </a:r>
            <a:r>
              <a:rPr lang="en-US" sz="2000" b="1" dirty="0">
                <a:solidFill>
                  <a:schemeClr val="tx1"/>
                </a:solidFill>
              </a:rPr>
              <a:t> 12/08/2014)</a:t>
            </a:r>
          </a:p>
        </p:txBody>
      </p:sp>
      <p:sp>
        <p:nvSpPr>
          <p:cNvPr id="5" name="Title 1">
            <a:extLst>
              <a:ext uri="{FF2B5EF4-FFF2-40B4-BE49-F238E27FC236}">
                <a16:creationId xmlns:a16="http://schemas.microsoft.com/office/drawing/2014/main" id="{CEAB6D67-E3B5-42FB-BA09-75CB2414360F}"/>
              </a:ext>
            </a:extLst>
          </p:cNvPr>
          <p:cNvSpPr>
            <a:spLocks noGrp="1"/>
          </p:cNvSpPr>
          <p:nvPr>
            <p:ph type="title"/>
          </p:nvPr>
        </p:nvSpPr>
        <p:spPr>
          <a:xfrm>
            <a:off x="1097280" y="286603"/>
            <a:ext cx="10058400" cy="1450757"/>
          </a:xfrm>
        </p:spPr>
        <p:txBody>
          <a:bodyPr/>
          <a:lstStyle/>
          <a:p>
            <a:endParaRPr lang="en-US" dirty="0"/>
          </a:p>
        </p:txBody>
      </p:sp>
    </p:spTree>
    <p:extLst>
      <p:ext uri="{BB962C8B-B14F-4D97-AF65-F5344CB8AC3E}">
        <p14:creationId xmlns:p14="http://schemas.microsoft.com/office/powerpoint/2010/main" val="416007035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B9874A37-A5B9-4E29-9AE2-DD9D835DCBCB}"/>
              </a:ext>
            </a:extLst>
          </p:cNvPr>
          <p:cNvSpPr>
            <a:spLocks noGrp="1"/>
          </p:cNvSpPr>
          <p:nvPr>
            <p:ph type="title" idx="4294967295"/>
          </p:nvPr>
        </p:nvSpPr>
        <p:spPr>
          <a:xfrm>
            <a:off x="1246495" y="2607458"/>
            <a:ext cx="10058400" cy="640710"/>
          </a:xfrm>
          <a:solidFill>
            <a:schemeClr val="accent5">
              <a:lumMod val="60000"/>
              <a:lumOff val="40000"/>
            </a:schemeClr>
          </a:solidFill>
        </p:spPr>
        <p:txBody>
          <a:bodyPr>
            <a:normAutofit fontScale="90000"/>
          </a:bodyPr>
          <a:lstStyle/>
          <a:p>
            <a:pPr algn="ctr">
              <a:defRPr/>
            </a:pPr>
            <a:r>
              <a:rPr lang="en-US" altLang="en-US" dirty="0"/>
              <a:t>II. Open Access</a:t>
            </a:r>
          </a:p>
        </p:txBody>
      </p:sp>
    </p:spTree>
    <p:extLst>
      <p:ext uri="{BB962C8B-B14F-4D97-AF65-F5344CB8AC3E}">
        <p14:creationId xmlns:p14="http://schemas.microsoft.com/office/powerpoint/2010/main" val="14568016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a:t>CASE - 1</a:t>
            </a:r>
          </a:p>
        </p:txBody>
      </p:sp>
      <p:sp>
        <p:nvSpPr>
          <p:cNvPr id="5" name="Text Placeholder 4"/>
          <p:cNvSpPr>
            <a:spLocks noGrp="1"/>
          </p:cNvSpPr>
          <p:nvPr>
            <p:ph type="body" idx="1"/>
          </p:nvPr>
        </p:nvSpPr>
        <p:spPr>
          <a:xfrm>
            <a:off x="308792" y="4777381"/>
            <a:ext cx="10472939" cy="860400"/>
          </a:xfrm>
        </p:spPr>
        <p:txBody>
          <a:bodyPr>
            <a:normAutofit lnSpcReduction="10000"/>
          </a:bodyPr>
          <a:lstStyle/>
          <a:p>
            <a:pPr algn="ctr"/>
            <a:r>
              <a:rPr lang="en-US" sz="2800" b="1" dirty="0"/>
              <a:t>CIVIL APPEALS NO. 3902 of 2006 AND BATCH, (2010)4 SCC 603, PTC INDIA v CERC</a:t>
            </a:r>
          </a:p>
          <a:p>
            <a:pPr algn="ctr"/>
            <a:endParaRPr lang="en-US" b="1" dirty="0"/>
          </a:p>
        </p:txBody>
      </p:sp>
    </p:spTree>
    <p:extLst>
      <p:ext uri="{BB962C8B-B14F-4D97-AF65-F5344CB8AC3E}">
        <p14:creationId xmlns:p14="http://schemas.microsoft.com/office/powerpoint/2010/main" val="134176063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41F54C-F695-4BAB-BD8C-F8439C4ED969}"/>
              </a:ext>
            </a:extLst>
          </p:cNvPr>
          <p:cNvSpPr>
            <a:spLocks noGrp="1"/>
          </p:cNvSpPr>
          <p:nvPr>
            <p:ph idx="1"/>
          </p:nvPr>
        </p:nvSpPr>
        <p:spPr>
          <a:xfrm>
            <a:off x="391236" y="2665862"/>
            <a:ext cx="11409528" cy="5334000"/>
          </a:xfrm>
        </p:spPr>
        <p:txBody>
          <a:bodyPr rtlCol="0">
            <a:normAutofit/>
          </a:bodyPr>
          <a:lstStyle/>
          <a:p>
            <a:pPr algn="just">
              <a:buFont typeface="Arial" panose="020B0604020202020204" pitchFamily="34" charset="0"/>
              <a:buChar char="•"/>
              <a:defRPr/>
            </a:pPr>
            <a:r>
              <a:rPr lang="en-US" dirty="0"/>
              <a:t>Issue : “ whether consumer is liable to pay cross subsidy surcharge to </a:t>
            </a:r>
            <a:r>
              <a:rPr lang="en-US" dirty="0" err="1"/>
              <a:t>Discom</a:t>
            </a:r>
            <a:r>
              <a:rPr lang="en-US" dirty="0"/>
              <a:t> for availing power under Open Access during the period when </a:t>
            </a:r>
            <a:r>
              <a:rPr lang="en-US" dirty="0" err="1"/>
              <a:t>Discom</a:t>
            </a:r>
            <a:r>
              <a:rPr lang="en-US" dirty="0"/>
              <a:t> is unable to supply power and has imposed power cuts?”</a:t>
            </a:r>
          </a:p>
          <a:p>
            <a:pPr algn="just">
              <a:buFont typeface="Arial" panose="020B0604020202020204" pitchFamily="34" charset="0"/>
              <a:buChar char="•"/>
              <a:defRPr/>
            </a:pPr>
            <a:r>
              <a:rPr lang="en-US" dirty="0"/>
              <a:t>Tribunal held that when </a:t>
            </a:r>
            <a:r>
              <a:rPr lang="en-US" dirty="0" err="1"/>
              <a:t>Discom</a:t>
            </a:r>
            <a:r>
              <a:rPr lang="en-US" dirty="0"/>
              <a:t> has failed to procure adequate power to meet its obligation to supply its consumer and imposed power cut on the consumer, there is no justification in imposing surcharge on such consumer if it avails OA to meet its demand.</a:t>
            </a:r>
          </a:p>
          <a:p>
            <a:pPr algn="just">
              <a:buFont typeface="Arial" panose="020B0604020202020204" pitchFamily="34" charset="0"/>
              <a:buChar char="•"/>
              <a:defRPr/>
            </a:pPr>
            <a:r>
              <a:rPr lang="en-US" dirty="0"/>
              <a:t>If surcharge is allowed to </a:t>
            </a:r>
            <a:r>
              <a:rPr lang="en-US" dirty="0" err="1"/>
              <a:t>Discom</a:t>
            </a:r>
            <a:r>
              <a:rPr lang="en-US" dirty="0"/>
              <a:t> it would result in rewarding the </a:t>
            </a:r>
            <a:r>
              <a:rPr lang="en-US" dirty="0" err="1"/>
              <a:t>Discom</a:t>
            </a:r>
            <a:r>
              <a:rPr lang="en-US" dirty="0"/>
              <a:t> for its failure to procure power to meet its obligation of supply</a:t>
            </a:r>
          </a:p>
          <a:p>
            <a:pPr algn="just">
              <a:buFont typeface="Arial" panose="020B0604020202020204" pitchFamily="34" charset="0"/>
              <a:buChar char="•"/>
              <a:defRPr/>
            </a:pPr>
            <a:r>
              <a:rPr lang="en-US" dirty="0"/>
              <a:t>CSS is a compensatory charge (</a:t>
            </a:r>
            <a:r>
              <a:rPr lang="en-US" dirty="0" err="1"/>
              <a:t>Sesa</a:t>
            </a:r>
            <a:r>
              <a:rPr lang="en-US" dirty="0"/>
              <a:t> Sterlite). In this case there is no loss to </a:t>
            </a:r>
            <a:r>
              <a:rPr lang="en-US" dirty="0" err="1"/>
              <a:t>Discom</a:t>
            </a:r>
            <a:r>
              <a:rPr lang="en-US" dirty="0"/>
              <a:t> due to consumer meeting its demand through OA</a:t>
            </a:r>
          </a:p>
          <a:p>
            <a:pPr algn="just">
              <a:buFont typeface="Arial" panose="020B0604020202020204" pitchFamily="34" charset="0"/>
              <a:buChar char="•"/>
              <a:defRPr/>
            </a:pPr>
            <a:endParaRPr lang="en-US" dirty="0"/>
          </a:p>
          <a:p>
            <a:pPr lvl="1" algn="just">
              <a:buFont typeface="Arial" panose="020B0604020202020204" pitchFamily="34" charset="0"/>
              <a:buChar char="•"/>
              <a:defRPr/>
            </a:pPr>
            <a:endParaRPr lang="en-US" sz="2000" dirty="0"/>
          </a:p>
        </p:txBody>
      </p:sp>
      <p:sp>
        <p:nvSpPr>
          <p:cNvPr id="4" name="Rectangle 3">
            <a:extLst>
              <a:ext uri="{FF2B5EF4-FFF2-40B4-BE49-F238E27FC236}">
                <a16:creationId xmlns:a16="http://schemas.microsoft.com/office/drawing/2014/main" id="{C3C0868A-9F5D-413B-AC13-8DFC4AB92EC9}"/>
              </a:ext>
            </a:extLst>
          </p:cNvPr>
          <p:cNvSpPr/>
          <p:nvPr/>
        </p:nvSpPr>
        <p:spPr>
          <a:xfrm>
            <a:off x="1414817" y="2047164"/>
            <a:ext cx="9144000" cy="507242"/>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a:solidFill>
                  <a:schemeClr val="tx1"/>
                </a:solidFill>
              </a:rPr>
              <a:t>Appeal 38 of 2013 (Dated 1/08/2014)</a:t>
            </a:r>
          </a:p>
        </p:txBody>
      </p:sp>
      <p:sp>
        <p:nvSpPr>
          <p:cNvPr id="5" name="Title 1">
            <a:extLst>
              <a:ext uri="{FF2B5EF4-FFF2-40B4-BE49-F238E27FC236}">
                <a16:creationId xmlns:a16="http://schemas.microsoft.com/office/drawing/2014/main" id="{CEAB6D67-E3B5-42FB-BA09-75CB2414360F}"/>
              </a:ext>
            </a:extLst>
          </p:cNvPr>
          <p:cNvSpPr>
            <a:spLocks noGrp="1"/>
          </p:cNvSpPr>
          <p:nvPr>
            <p:ph type="title"/>
          </p:nvPr>
        </p:nvSpPr>
        <p:spPr>
          <a:xfrm>
            <a:off x="1097280" y="286603"/>
            <a:ext cx="10058400" cy="1450757"/>
          </a:xfrm>
        </p:spPr>
        <p:txBody>
          <a:bodyPr/>
          <a:lstStyle/>
          <a:p>
            <a:endParaRPr lang="en-US" dirty="0"/>
          </a:p>
        </p:txBody>
      </p:sp>
    </p:spTree>
    <p:extLst>
      <p:ext uri="{BB962C8B-B14F-4D97-AF65-F5344CB8AC3E}">
        <p14:creationId xmlns:p14="http://schemas.microsoft.com/office/powerpoint/2010/main" val="172967343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noChangeArrowheads="1"/>
          </p:cNvSpPr>
          <p:nvPr>
            <p:ph idx="1"/>
          </p:nvPr>
        </p:nvSpPr>
        <p:spPr>
          <a:xfrm>
            <a:off x="302525" y="2775045"/>
            <a:ext cx="11586950" cy="5334000"/>
          </a:xfrm>
        </p:spPr>
        <p:txBody>
          <a:bodyPr>
            <a:normAutofit/>
          </a:bodyPr>
          <a:lstStyle/>
          <a:p>
            <a:pPr algn="just">
              <a:buFont typeface="Arial" panose="020B0604020202020204" pitchFamily="34" charset="0"/>
              <a:buChar char="•"/>
            </a:pPr>
            <a:r>
              <a:rPr lang="en-US" altLang="en-US" dirty="0"/>
              <a:t>State Commission had decided to impose uniform wheeling charges of 124 p/kwh to all  OA consumers irrespective of voltage</a:t>
            </a:r>
          </a:p>
          <a:p>
            <a:pPr algn="just">
              <a:buFont typeface="Arial" panose="020B0604020202020204" pitchFamily="34" charset="0"/>
              <a:buChar char="•"/>
            </a:pPr>
            <a:r>
              <a:rPr lang="en-US" altLang="en-US" dirty="0"/>
              <a:t>Tribunal held: wheeling charge should be based on the use of system for conveyance of electricity to the OA consumer</a:t>
            </a:r>
          </a:p>
          <a:p>
            <a:pPr algn="just">
              <a:buFont typeface="Arial" panose="020B0604020202020204" pitchFamily="34" charset="0"/>
              <a:buChar char="•"/>
            </a:pPr>
            <a:r>
              <a:rPr lang="en-US" altLang="en-US" dirty="0"/>
              <a:t>Levy of wheeling charges for Distribution System on consumers connected to 220/132 kV contrary to the regulations</a:t>
            </a:r>
          </a:p>
          <a:p>
            <a:pPr algn="just">
              <a:buFont typeface="Arial" panose="020B0604020202020204" pitchFamily="34" charset="0"/>
              <a:buChar char="•"/>
            </a:pPr>
            <a:r>
              <a:rPr lang="en-US" altLang="en-US" dirty="0"/>
              <a:t>OA charges cannot be revised retrospectively</a:t>
            </a:r>
          </a:p>
          <a:p>
            <a:pPr lvl="1" algn="just">
              <a:buFont typeface="Arial" panose="020B0604020202020204" pitchFamily="34" charset="0"/>
              <a:buChar char="•"/>
            </a:pPr>
            <a:endParaRPr lang="en-US" altLang="en-US" sz="2000" dirty="0"/>
          </a:p>
        </p:txBody>
      </p:sp>
      <p:sp>
        <p:nvSpPr>
          <p:cNvPr id="4" name="Rectangle 3">
            <a:extLst>
              <a:ext uri="{FF2B5EF4-FFF2-40B4-BE49-F238E27FC236}">
                <a16:creationId xmlns:a16="http://schemas.microsoft.com/office/drawing/2014/main" id="{9558CED3-0891-409B-B679-E8BA984BACC1}"/>
              </a:ext>
            </a:extLst>
          </p:cNvPr>
          <p:cNvSpPr/>
          <p:nvPr/>
        </p:nvSpPr>
        <p:spPr>
          <a:xfrm>
            <a:off x="1401170" y="1912961"/>
            <a:ext cx="9144000" cy="598227"/>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a:solidFill>
                  <a:schemeClr val="tx1"/>
                </a:solidFill>
              </a:rPr>
              <a:t>Appeal 245 of 2012 &amp; batch (</a:t>
            </a:r>
            <a:r>
              <a:rPr lang="en-US" sz="2000" b="1" dirty="0" err="1">
                <a:solidFill>
                  <a:schemeClr val="tx1"/>
                </a:solidFill>
              </a:rPr>
              <a:t>Dt</a:t>
            </a:r>
            <a:r>
              <a:rPr lang="en-US" sz="2000" b="1" dirty="0">
                <a:solidFill>
                  <a:schemeClr val="tx1"/>
                </a:solidFill>
              </a:rPr>
              <a:t> 12/09/2014)</a:t>
            </a:r>
          </a:p>
        </p:txBody>
      </p:sp>
      <p:sp>
        <p:nvSpPr>
          <p:cNvPr id="5" name="Title 1">
            <a:extLst>
              <a:ext uri="{FF2B5EF4-FFF2-40B4-BE49-F238E27FC236}">
                <a16:creationId xmlns:a16="http://schemas.microsoft.com/office/drawing/2014/main" id="{CEAB6D67-E3B5-42FB-BA09-75CB2414360F}"/>
              </a:ext>
            </a:extLst>
          </p:cNvPr>
          <p:cNvSpPr>
            <a:spLocks noGrp="1"/>
          </p:cNvSpPr>
          <p:nvPr>
            <p:ph type="title"/>
          </p:nvPr>
        </p:nvSpPr>
        <p:spPr>
          <a:xfrm>
            <a:off x="1097280" y="286603"/>
            <a:ext cx="10058400" cy="1450757"/>
          </a:xfrm>
        </p:spPr>
        <p:txBody>
          <a:bodyPr/>
          <a:lstStyle/>
          <a:p>
            <a:r>
              <a:rPr lang="en-US" dirty="0"/>
              <a:t>Judgment</a:t>
            </a:r>
          </a:p>
        </p:txBody>
      </p:sp>
    </p:spTree>
    <p:extLst>
      <p:ext uri="{BB962C8B-B14F-4D97-AF65-F5344CB8AC3E}">
        <p14:creationId xmlns:p14="http://schemas.microsoft.com/office/powerpoint/2010/main" val="260752267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noChangeArrowheads="1"/>
          </p:cNvSpPr>
          <p:nvPr>
            <p:ph idx="1"/>
          </p:nvPr>
        </p:nvSpPr>
        <p:spPr>
          <a:xfrm>
            <a:off x="823984" y="2993408"/>
            <a:ext cx="10544032" cy="5334000"/>
          </a:xfrm>
        </p:spPr>
        <p:txBody>
          <a:bodyPr>
            <a:normAutofit/>
          </a:bodyPr>
          <a:lstStyle/>
          <a:p>
            <a:pPr algn="just">
              <a:buFont typeface="Arial" panose="020B0604020202020204" pitchFamily="34" charset="0"/>
              <a:buChar char="•"/>
            </a:pPr>
            <a:r>
              <a:rPr lang="en-US" altLang="en-US" dirty="0"/>
              <a:t>Issue : Whether a consumer can be prohibited to procure power from more than one source through OA?</a:t>
            </a:r>
          </a:p>
          <a:p>
            <a:pPr algn="just">
              <a:buFont typeface="Arial" panose="020B0604020202020204" pitchFamily="34" charset="0"/>
              <a:buChar char="•"/>
            </a:pPr>
            <a:r>
              <a:rPr lang="en-US" altLang="en-US" dirty="0"/>
              <a:t>Tribunal held: There is no restriction on a consumer to source power from more than one sources in the EA, 2003 or Regulations</a:t>
            </a:r>
          </a:p>
          <a:p>
            <a:pPr lvl="1" algn="just">
              <a:buFont typeface="Arial" panose="020B0604020202020204" pitchFamily="34" charset="0"/>
              <a:buChar char="•"/>
            </a:pPr>
            <a:endParaRPr lang="en-US" altLang="en-US" sz="2000" dirty="0"/>
          </a:p>
        </p:txBody>
      </p:sp>
      <p:sp>
        <p:nvSpPr>
          <p:cNvPr id="4" name="Rectangle 3">
            <a:extLst>
              <a:ext uri="{FF2B5EF4-FFF2-40B4-BE49-F238E27FC236}">
                <a16:creationId xmlns:a16="http://schemas.microsoft.com/office/drawing/2014/main" id="{0D1CDD37-1AA8-45CF-87F2-7D929F26043E}"/>
              </a:ext>
            </a:extLst>
          </p:cNvPr>
          <p:cNvSpPr/>
          <p:nvPr/>
        </p:nvSpPr>
        <p:spPr>
          <a:xfrm>
            <a:off x="1182806" y="1965278"/>
            <a:ext cx="9144000" cy="600501"/>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a:solidFill>
                  <a:schemeClr val="tx1"/>
                </a:solidFill>
              </a:rPr>
              <a:t>Appeal 169 of 2017 (</a:t>
            </a:r>
            <a:r>
              <a:rPr lang="en-US" sz="2000" b="1" dirty="0" err="1">
                <a:solidFill>
                  <a:schemeClr val="tx1"/>
                </a:solidFill>
              </a:rPr>
              <a:t>Dt</a:t>
            </a:r>
            <a:r>
              <a:rPr lang="en-US" sz="2000" b="1" dirty="0">
                <a:solidFill>
                  <a:schemeClr val="tx1"/>
                </a:solidFill>
              </a:rPr>
              <a:t> 22/04/2015)</a:t>
            </a:r>
          </a:p>
        </p:txBody>
      </p:sp>
      <p:sp>
        <p:nvSpPr>
          <p:cNvPr id="5" name="Title 1">
            <a:extLst>
              <a:ext uri="{FF2B5EF4-FFF2-40B4-BE49-F238E27FC236}">
                <a16:creationId xmlns:a16="http://schemas.microsoft.com/office/drawing/2014/main" id="{CEAB6D67-E3B5-42FB-BA09-75CB2414360F}"/>
              </a:ext>
            </a:extLst>
          </p:cNvPr>
          <p:cNvSpPr>
            <a:spLocks noGrp="1"/>
          </p:cNvSpPr>
          <p:nvPr>
            <p:ph type="title"/>
          </p:nvPr>
        </p:nvSpPr>
        <p:spPr>
          <a:xfrm>
            <a:off x="1097280" y="286603"/>
            <a:ext cx="10058400" cy="1450757"/>
          </a:xfrm>
        </p:spPr>
        <p:txBody>
          <a:bodyPr/>
          <a:lstStyle/>
          <a:p>
            <a:endParaRPr lang="en-US" dirty="0"/>
          </a:p>
        </p:txBody>
      </p:sp>
    </p:spTree>
    <p:extLst>
      <p:ext uri="{BB962C8B-B14F-4D97-AF65-F5344CB8AC3E}">
        <p14:creationId xmlns:p14="http://schemas.microsoft.com/office/powerpoint/2010/main" val="10952662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7A6F2B5A-D092-40D5-A39B-125D6E70BEEF}"/>
              </a:ext>
            </a:extLst>
          </p:cNvPr>
          <p:cNvSpPr>
            <a:spLocks noGrp="1"/>
          </p:cNvSpPr>
          <p:nvPr>
            <p:ph type="title" idx="4294967295"/>
          </p:nvPr>
        </p:nvSpPr>
        <p:spPr>
          <a:xfrm>
            <a:off x="1096370" y="2511188"/>
            <a:ext cx="10058400" cy="617609"/>
          </a:xfrm>
          <a:solidFill>
            <a:schemeClr val="accent5">
              <a:lumMod val="60000"/>
              <a:lumOff val="40000"/>
            </a:schemeClr>
          </a:solidFill>
        </p:spPr>
        <p:txBody>
          <a:bodyPr>
            <a:normAutofit fontScale="90000"/>
          </a:bodyPr>
          <a:lstStyle/>
          <a:p>
            <a:pPr algn="ctr">
              <a:defRPr/>
            </a:pPr>
            <a:r>
              <a:rPr lang="en-US" altLang="en-US" dirty="0"/>
              <a:t>III. Directions by APTEL u/s 121</a:t>
            </a:r>
          </a:p>
        </p:txBody>
      </p:sp>
      <p:sp>
        <p:nvSpPr>
          <p:cNvPr id="22531" name="Content Placeholder 2"/>
          <p:cNvSpPr>
            <a:spLocks noGrp="1" noChangeArrowheads="1"/>
          </p:cNvSpPr>
          <p:nvPr>
            <p:ph idx="4294967295"/>
          </p:nvPr>
        </p:nvSpPr>
        <p:spPr>
          <a:xfrm>
            <a:off x="1096370" y="3470346"/>
            <a:ext cx="10058400" cy="4022725"/>
          </a:xfrm>
        </p:spPr>
        <p:txBody>
          <a:bodyPr/>
          <a:lstStyle/>
          <a:p>
            <a:pPr algn="just"/>
            <a:r>
              <a:rPr lang="en-US" altLang="en-US" dirty="0"/>
              <a:t>Section 121- The Appellate Tribunal may, after hearing the Appropriate Commission or other interested party, if any, from time to time, issue such orders, instructions or directions as it may deem fit, to any Appropriate Commission for the performance of its statutory functions under the Act.</a:t>
            </a:r>
          </a:p>
        </p:txBody>
      </p:sp>
    </p:spTree>
    <p:extLst>
      <p:ext uri="{BB962C8B-B14F-4D97-AF65-F5344CB8AC3E}">
        <p14:creationId xmlns:p14="http://schemas.microsoft.com/office/powerpoint/2010/main" val="224526648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p:cNvSpPr>
            <a:spLocks noGrp="1" noChangeArrowheads="1"/>
          </p:cNvSpPr>
          <p:nvPr>
            <p:ph idx="1"/>
          </p:nvPr>
        </p:nvSpPr>
        <p:spPr>
          <a:xfrm>
            <a:off x="1219200" y="2856930"/>
            <a:ext cx="8610600" cy="5334000"/>
          </a:xfrm>
        </p:spPr>
        <p:txBody>
          <a:bodyPr>
            <a:normAutofit/>
          </a:bodyPr>
          <a:lstStyle/>
          <a:p>
            <a:pPr algn="just"/>
            <a:r>
              <a:rPr lang="en-US" dirty="0" err="1"/>
              <a:t>Suo</a:t>
            </a:r>
            <a:r>
              <a:rPr lang="en-US" dirty="0"/>
              <a:t> </a:t>
            </a:r>
            <a:r>
              <a:rPr lang="en-US" dirty="0" err="1"/>
              <a:t>moto</a:t>
            </a:r>
            <a:r>
              <a:rPr lang="en-US" dirty="0"/>
              <a:t> proceedings on the ref. from MOP</a:t>
            </a:r>
          </a:p>
          <a:p>
            <a:pPr algn="just"/>
            <a:r>
              <a:rPr lang="en-US" dirty="0"/>
              <a:t>Directions to SERC’s u/s 121</a:t>
            </a:r>
          </a:p>
          <a:p>
            <a:pPr lvl="1" algn="just"/>
            <a:r>
              <a:rPr lang="en-US" sz="2000" dirty="0"/>
              <a:t>Every State Commission has to ensure Annual Tariff Determination &amp; True Up every year</a:t>
            </a:r>
          </a:p>
          <a:p>
            <a:pPr lvl="1" algn="just"/>
            <a:r>
              <a:rPr lang="en-US" sz="2000" dirty="0"/>
              <a:t>Tariff to be decided before 1st April of the tariff year</a:t>
            </a:r>
          </a:p>
          <a:p>
            <a:pPr lvl="1" algn="just"/>
            <a:r>
              <a:rPr lang="en-US" sz="2000" dirty="0"/>
              <a:t>In case of delay in filing of the ARR and truing up petition, State Commission must initiate </a:t>
            </a:r>
            <a:r>
              <a:rPr lang="en-US" sz="2000" dirty="0" err="1"/>
              <a:t>suo-moto</a:t>
            </a:r>
            <a:r>
              <a:rPr lang="en-US" sz="2000" dirty="0"/>
              <a:t> proceedings</a:t>
            </a:r>
          </a:p>
          <a:p>
            <a:pPr lvl="1" algn="just"/>
            <a:r>
              <a:rPr lang="en-US" sz="2000" dirty="0"/>
              <a:t>Regulatory Asset should not be created as a matter of course and to ensure its recovery in time bound manner. Carrying cost should be allowed to the utilities</a:t>
            </a:r>
          </a:p>
          <a:p>
            <a:pPr lvl="1" algn="just"/>
            <a:r>
              <a:rPr lang="en-US" sz="2000" dirty="0"/>
              <a:t>FPPCA  mechanism to be put in place</a:t>
            </a:r>
          </a:p>
          <a:p>
            <a:pPr lvl="1" algn="just"/>
            <a:endParaRPr lang="en-US" sz="2000" dirty="0"/>
          </a:p>
          <a:p>
            <a:pPr lvl="1" algn="just"/>
            <a:endParaRPr lang="en-US" sz="2000" dirty="0"/>
          </a:p>
        </p:txBody>
      </p:sp>
      <p:sp>
        <p:nvSpPr>
          <p:cNvPr id="4" name="Rectangle 3">
            <a:extLst>
              <a:ext uri="{FF2B5EF4-FFF2-40B4-BE49-F238E27FC236}">
                <a16:creationId xmlns:a16="http://schemas.microsoft.com/office/drawing/2014/main" id="{10248225-3700-4973-A0AB-8B0FD7CD37C5}"/>
              </a:ext>
            </a:extLst>
          </p:cNvPr>
          <p:cNvSpPr/>
          <p:nvPr/>
        </p:nvSpPr>
        <p:spPr>
          <a:xfrm>
            <a:off x="1219200" y="2007357"/>
            <a:ext cx="9144000" cy="579575"/>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a:solidFill>
                  <a:schemeClr val="tx1"/>
                </a:solidFill>
              </a:rPr>
              <a:t>OP 1 of 2011</a:t>
            </a:r>
          </a:p>
        </p:txBody>
      </p:sp>
      <p:sp>
        <p:nvSpPr>
          <p:cNvPr id="5" name="Title 1">
            <a:extLst>
              <a:ext uri="{FF2B5EF4-FFF2-40B4-BE49-F238E27FC236}">
                <a16:creationId xmlns:a16="http://schemas.microsoft.com/office/drawing/2014/main" id="{CEAB6D67-E3B5-42FB-BA09-75CB2414360F}"/>
              </a:ext>
            </a:extLst>
          </p:cNvPr>
          <p:cNvSpPr>
            <a:spLocks noGrp="1"/>
          </p:cNvSpPr>
          <p:nvPr>
            <p:ph type="title"/>
          </p:nvPr>
        </p:nvSpPr>
        <p:spPr>
          <a:xfrm>
            <a:off x="1097280" y="286603"/>
            <a:ext cx="10058400" cy="1450757"/>
          </a:xfrm>
        </p:spPr>
        <p:txBody>
          <a:bodyPr/>
          <a:lstStyle/>
          <a:p>
            <a:r>
              <a:rPr lang="en-US" dirty="0"/>
              <a:t>Order u/s 121</a:t>
            </a:r>
          </a:p>
        </p:txBody>
      </p:sp>
    </p:spTree>
    <p:extLst>
      <p:ext uri="{BB962C8B-B14F-4D97-AF65-F5344CB8AC3E}">
        <p14:creationId xmlns:p14="http://schemas.microsoft.com/office/powerpoint/2010/main" val="8585029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a:extLst>
              <a:ext uri="{FF2B5EF4-FFF2-40B4-BE49-F238E27FC236}">
                <a16:creationId xmlns:a16="http://schemas.microsoft.com/office/drawing/2014/main" id="{7F723EE8-B7E1-4665-926A-5BB11068AB97}"/>
              </a:ext>
            </a:extLst>
          </p:cNvPr>
          <p:cNvSpPr>
            <a:spLocks noGrp="1"/>
          </p:cNvSpPr>
          <p:nvPr>
            <p:ph idx="1"/>
          </p:nvPr>
        </p:nvSpPr>
        <p:spPr>
          <a:xfrm>
            <a:off x="1414819" y="2679510"/>
            <a:ext cx="9144000" cy="5334000"/>
          </a:xfrm>
        </p:spPr>
        <p:txBody>
          <a:bodyPr rtlCol="0">
            <a:normAutofit/>
          </a:bodyPr>
          <a:lstStyle/>
          <a:p>
            <a:pPr algn="just">
              <a:buFont typeface="Arial" panose="020B0604020202020204" pitchFamily="34" charset="0"/>
              <a:buChar char="•"/>
              <a:defRPr/>
            </a:pPr>
            <a:r>
              <a:rPr lang="en-US" altLang="en-US" dirty="0"/>
              <a:t>Directions given by Tribunal u/s 121 of EA,2003</a:t>
            </a:r>
          </a:p>
          <a:p>
            <a:pPr algn="just">
              <a:buFont typeface="Arial" panose="020B0604020202020204" pitchFamily="34" charset="0"/>
              <a:buChar char="•"/>
              <a:defRPr/>
            </a:pPr>
            <a:r>
              <a:rPr lang="en-US" altLang="en-US" dirty="0"/>
              <a:t>State Commission to decide RPO Targets before commencement of MYT period to give adequate time to </a:t>
            </a:r>
            <a:r>
              <a:rPr lang="en-US" altLang="en-US" dirty="0" err="1"/>
              <a:t>Discoms</a:t>
            </a:r>
            <a:r>
              <a:rPr lang="en-US" altLang="en-US" dirty="0"/>
              <a:t> to plan and arrange procurement of Renewable Energy</a:t>
            </a:r>
          </a:p>
          <a:p>
            <a:pPr algn="just">
              <a:buFont typeface="Arial" panose="020B0604020202020204" pitchFamily="34" charset="0"/>
              <a:buChar char="•"/>
              <a:defRPr/>
            </a:pPr>
            <a:r>
              <a:rPr lang="en-US" altLang="en-US" dirty="0"/>
              <a:t>The preferential tariff should also be in place before the commencement of MYT period</a:t>
            </a:r>
          </a:p>
          <a:p>
            <a:pPr algn="just">
              <a:buFont typeface="Arial" panose="020B0604020202020204" pitchFamily="34" charset="0"/>
              <a:buChar char="•"/>
              <a:defRPr/>
            </a:pPr>
            <a:r>
              <a:rPr lang="en-US" altLang="en-US" dirty="0"/>
              <a:t>As part of ARR petition, State commission has to obtain </a:t>
            </a:r>
            <a:r>
              <a:rPr lang="en-US" altLang="en-US" dirty="0" err="1"/>
              <a:t>Discom’s</a:t>
            </a:r>
            <a:r>
              <a:rPr lang="en-US" altLang="en-US" dirty="0"/>
              <a:t> proposal for procurement of Renewable Energy / purchase of REC’s</a:t>
            </a:r>
          </a:p>
          <a:p>
            <a:pPr algn="just">
              <a:buFont typeface="Arial" panose="020B0604020202020204" pitchFamily="34" charset="0"/>
              <a:buChar char="•"/>
              <a:defRPr/>
            </a:pPr>
            <a:r>
              <a:rPr lang="en-US" altLang="en-US" dirty="0"/>
              <a:t>State Commission should monitor RPO compliance periodically during the FY and after the of FY also give directions as per the Regulations after a public hearing</a:t>
            </a:r>
          </a:p>
          <a:p>
            <a:pPr lvl="1" algn="just">
              <a:buFont typeface="Arial" panose="020B0604020202020204" pitchFamily="34" charset="0"/>
              <a:buChar char="•"/>
              <a:defRPr/>
            </a:pPr>
            <a:endParaRPr lang="en-US" altLang="en-US" sz="2000" dirty="0"/>
          </a:p>
        </p:txBody>
      </p:sp>
      <p:sp>
        <p:nvSpPr>
          <p:cNvPr id="4" name="Rectangle 3">
            <a:extLst>
              <a:ext uri="{FF2B5EF4-FFF2-40B4-BE49-F238E27FC236}">
                <a16:creationId xmlns:a16="http://schemas.microsoft.com/office/drawing/2014/main" id="{449541FF-839A-4B1B-BB4F-514792DCEB32}"/>
              </a:ext>
            </a:extLst>
          </p:cNvPr>
          <p:cNvSpPr/>
          <p:nvPr/>
        </p:nvSpPr>
        <p:spPr>
          <a:xfrm>
            <a:off x="1414819" y="1872927"/>
            <a:ext cx="9144000" cy="529079"/>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a:solidFill>
                  <a:schemeClr val="tx1"/>
                </a:solidFill>
              </a:rPr>
              <a:t>OP1 &amp;2 of 2013 (</a:t>
            </a:r>
            <a:r>
              <a:rPr lang="en-US" sz="2000" b="1" dirty="0" err="1">
                <a:solidFill>
                  <a:schemeClr val="tx1"/>
                </a:solidFill>
              </a:rPr>
              <a:t>Dt</a:t>
            </a:r>
            <a:r>
              <a:rPr lang="en-US" sz="2000" b="1" dirty="0">
                <a:solidFill>
                  <a:schemeClr val="tx1"/>
                </a:solidFill>
              </a:rPr>
              <a:t> 20/04/2015)</a:t>
            </a:r>
          </a:p>
        </p:txBody>
      </p:sp>
      <p:sp>
        <p:nvSpPr>
          <p:cNvPr id="5" name="Title 1">
            <a:extLst>
              <a:ext uri="{FF2B5EF4-FFF2-40B4-BE49-F238E27FC236}">
                <a16:creationId xmlns:a16="http://schemas.microsoft.com/office/drawing/2014/main" id="{CEAB6D67-E3B5-42FB-BA09-75CB2414360F}"/>
              </a:ext>
            </a:extLst>
          </p:cNvPr>
          <p:cNvSpPr>
            <a:spLocks noGrp="1"/>
          </p:cNvSpPr>
          <p:nvPr>
            <p:ph type="title"/>
          </p:nvPr>
        </p:nvSpPr>
        <p:spPr>
          <a:xfrm>
            <a:off x="1097280" y="286603"/>
            <a:ext cx="10058400" cy="1450757"/>
          </a:xfrm>
        </p:spPr>
        <p:txBody>
          <a:bodyPr/>
          <a:lstStyle/>
          <a:p>
            <a:r>
              <a:rPr lang="en-US" dirty="0"/>
              <a:t>Order u/s 121</a:t>
            </a:r>
          </a:p>
        </p:txBody>
      </p:sp>
    </p:spTree>
    <p:extLst>
      <p:ext uri="{BB962C8B-B14F-4D97-AF65-F5344CB8AC3E}">
        <p14:creationId xmlns:p14="http://schemas.microsoft.com/office/powerpoint/2010/main" val="100862540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p:cNvSpPr>
            <a:spLocks noGrp="1" noChangeArrowheads="1"/>
          </p:cNvSpPr>
          <p:nvPr>
            <p:ph idx="1"/>
          </p:nvPr>
        </p:nvSpPr>
        <p:spPr>
          <a:xfrm>
            <a:off x="1356814" y="2753436"/>
            <a:ext cx="8610600" cy="5334000"/>
          </a:xfrm>
        </p:spPr>
        <p:txBody>
          <a:bodyPr>
            <a:normAutofit/>
          </a:bodyPr>
          <a:lstStyle/>
          <a:p>
            <a:pPr algn="just">
              <a:buFont typeface="Arial" panose="020B0604020202020204" pitchFamily="34" charset="0"/>
              <a:buChar char="•"/>
            </a:pPr>
            <a:r>
              <a:rPr lang="en-US" altLang="en-US" dirty="0"/>
              <a:t>Carry forward / review of RPO should only be as per Regulations.</a:t>
            </a:r>
          </a:p>
          <a:p>
            <a:pPr algn="just">
              <a:buFont typeface="Arial" panose="020B0604020202020204" pitchFamily="34" charset="0"/>
              <a:buChar char="•"/>
            </a:pPr>
            <a:r>
              <a:rPr lang="en-US" altLang="en-US" dirty="0"/>
              <a:t>Power to relax and remove difficulty to be used only in exceptional circumstances and not regularly. </a:t>
            </a:r>
          </a:p>
        </p:txBody>
      </p:sp>
      <p:sp>
        <p:nvSpPr>
          <p:cNvPr id="4" name="Rectangle 3">
            <a:extLst>
              <a:ext uri="{FF2B5EF4-FFF2-40B4-BE49-F238E27FC236}">
                <a16:creationId xmlns:a16="http://schemas.microsoft.com/office/drawing/2014/main" id="{370135C4-872F-4E90-A760-37CC162E186A}"/>
              </a:ext>
            </a:extLst>
          </p:cNvPr>
          <p:cNvSpPr/>
          <p:nvPr/>
        </p:nvSpPr>
        <p:spPr>
          <a:xfrm>
            <a:off x="1356814" y="2006562"/>
            <a:ext cx="9144000" cy="477671"/>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a:solidFill>
                  <a:schemeClr val="tx1"/>
                </a:solidFill>
              </a:rPr>
              <a:t>OP1 &amp;2 of 2013 (Dt 20/04/2015) </a:t>
            </a:r>
            <a:r>
              <a:rPr lang="en-US" sz="2000" b="1" dirty="0" err="1">
                <a:solidFill>
                  <a:schemeClr val="tx1"/>
                </a:solidFill>
              </a:rPr>
              <a:t>contd</a:t>
            </a:r>
            <a:r>
              <a:rPr lang="en-US" sz="2000" b="1" dirty="0">
                <a:solidFill>
                  <a:schemeClr val="tx1"/>
                </a:solidFill>
              </a:rPr>
              <a:t>…</a:t>
            </a:r>
          </a:p>
        </p:txBody>
      </p:sp>
      <p:sp>
        <p:nvSpPr>
          <p:cNvPr id="5" name="Title 1">
            <a:extLst>
              <a:ext uri="{FF2B5EF4-FFF2-40B4-BE49-F238E27FC236}">
                <a16:creationId xmlns:a16="http://schemas.microsoft.com/office/drawing/2014/main" id="{CEAB6D67-E3B5-42FB-BA09-75CB2414360F}"/>
              </a:ext>
            </a:extLst>
          </p:cNvPr>
          <p:cNvSpPr>
            <a:spLocks noGrp="1"/>
          </p:cNvSpPr>
          <p:nvPr>
            <p:ph type="title"/>
          </p:nvPr>
        </p:nvSpPr>
        <p:spPr>
          <a:xfrm>
            <a:off x="1097280" y="286603"/>
            <a:ext cx="10058400" cy="1450757"/>
          </a:xfrm>
        </p:spPr>
        <p:txBody>
          <a:bodyPr/>
          <a:lstStyle/>
          <a:p>
            <a:endParaRPr lang="en-US" dirty="0"/>
          </a:p>
        </p:txBody>
      </p:sp>
    </p:spTree>
    <p:extLst>
      <p:ext uri="{BB962C8B-B14F-4D97-AF65-F5344CB8AC3E}">
        <p14:creationId xmlns:p14="http://schemas.microsoft.com/office/powerpoint/2010/main" val="319120453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A1B3B4ED-5606-4518-B623-D53B73A4B1AD}"/>
              </a:ext>
            </a:extLst>
          </p:cNvPr>
          <p:cNvSpPr>
            <a:spLocks noGrp="1"/>
          </p:cNvSpPr>
          <p:nvPr>
            <p:ph type="title" idx="4294967295"/>
          </p:nvPr>
        </p:nvSpPr>
        <p:spPr>
          <a:xfrm>
            <a:off x="354842" y="996287"/>
            <a:ext cx="11668836" cy="696036"/>
          </a:xfrm>
          <a:solidFill>
            <a:schemeClr val="accent5">
              <a:lumMod val="60000"/>
              <a:lumOff val="40000"/>
            </a:schemeClr>
          </a:solidFill>
          <a:ln>
            <a:noFill/>
          </a:ln>
        </p:spPr>
        <p:txBody>
          <a:bodyPr>
            <a:normAutofit fontScale="90000"/>
          </a:bodyPr>
          <a:lstStyle/>
          <a:p>
            <a:pPr>
              <a:defRPr/>
            </a:pPr>
            <a:r>
              <a:rPr lang="en-US" altLang="en-US" dirty="0"/>
              <a:t>IV. Other Business of Distribution Licensee- Section 51</a:t>
            </a:r>
          </a:p>
        </p:txBody>
      </p:sp>
      <p:sp>
        <p:nvSpPr>
          <p:cNvPr id="16387" name="Content Placeholder 2">
            <a:extLst>
              <a:ext uri="{FF2B5EF4-FFF2-40B4-BE49-F238E27FC236}">
                <a16:creationId xmlns:a16="http://schemas.microsoft.com/office/drawing/2014/main" id="{9ACEC558-9CEA-4A5E-A1A1-8CE1C378B8FE}"/>
              </a:ext>
            </a:extLst>
          </p:cNvPr>
          <p:cNvSpPr>
            <a:spLocks noGrp="1"/>
          </p:cNvSpPr>
          <p:nvPr>
            <p:ph idx="4294967295"/>
          </p:nvPr>
        </p:nvSpPr>
        <p:spPr>
          <a:xfrm>
            <a:off x="1064526" y="1982740"/>
            <a:ext cx="10058400" cy="4022725"/>
          </a:xfrm>
        </p:spPr>
        <p:txBody>
          <a:bodyPr rtlCol="0">
            <a:normAutofit/>
          </a:bodyPr>
          <a:lstStyle/>
          <a:p>
            <a:pPr algn="just">
              <a:defRPr/>
            </a:pPr>
            <a:r>
              <a:rPr lang="en-US" altLang="en-US" i="1" dirty="0"/>
              <a:t>Section 51- A distribution licensee may, with prior approval of the Appropriate Commission, engage in any other business for optimum utilization of its assets:</a:t>
            </a:r>
          </a:p>
          <a:p>
            <a:pPr algn="just">
              <a:defRPr/>
            </a:pPr>
            <a:r>
              <a:rPr lang="en-US" altLang="en-US" i="1" dirty="0"/>
              <a:t>Provided a proportion of revenue from such business, as specified by the State Commission, be utilized for reducing its charges for wheeling:</a:t>
            </a:r>
          </a:p>
          <a:p>
            <a:pPr algn="just">
              <a:defRPr/>
            </a:pPr>
            <a:r>
              <a:rPr lang="en-US" altLang="en-US" i="1" dirty="0"/>
              <a:t>Provided the distribution licensee shall maintain separate accounts for such business to ensure that distribution business neither subsidies such business undertaking nor encumbers its distribution assets to support such business.</a:t>
            </a:r>
          </a:p>
          <a:p>
            <a:pPr algn="just">
              <a:defRPr/>
            </a:pPr>
            <a:r>
              <a:rPr lang="en-US" altLang="en-US" i="1" dirty="0"/>
              <a:t>Provided nothing contained in this section shall apply to local authority engaged before the commencement of the Act, in the business of distribution of electricity.</a:t>
            </a:r>
          </a:p>
        </p:txBody>
      </p:sp>
    </p:spTree>
    <p:extLst>
      <p:ext uri="{BB962C8B-B14F-4D97-AF65-F5344CB8AC3E}">
        <p14:creationId xmlns:p14="http://schemas.microsoft.com/office/powerpoint/2010/main" val="6669328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noChangeArrowheads="1"/>
          </p:cNvSpPr>
          <p:nvPr>
            <p:ph idx="1"/>
          </p:nvPr>
        </p:nvSpPr>
        <p:spPr>
          <a:xfrm>
            <a:off x="1524000" y="2706805"/>
            <a:ext cx="8610600" cy="5334000"/>
          </a:xfrm>
        </p:spPr>
        <p:txBody>
          <a:bodyPr>
            <a:normAutofit/>
          </a:bodyPr>
          <a:lstStyle/>
          <a:p>
            <a:pPr algn="just">
              <a:buFont typeface="Arial" panose="020B0604020202020204" pitchFamily="34" charset="0"/>
              <a:buChar char="•"/>
            </a:pPr>
            <a:r>
              <a:rPr lang="en-US" altLang="en-US" dirty="0"/>
              <a:t>State Commission had approved recovery of Transport business deficit of BEST in the form of Transport Deficit Loss Recovery Charges to be levied on Electricity consumers</a:t>
            </a:r>
          </a:p>
          <a:p>
            <a:pPr algn="just">
              <a:buFont typeface="Arial" panose="020B0604020202020204" pitchFamily="34" charset="0"/>
              <a:buChar char="•"/>
            </a:pPr>
            <a:r>
              <a:rPr lang="en-US" altLang="en-US" dirty="0"/>
              <a:t>Tribunal Held: BEST could not be allowed to subsidize its transport business by the electricity business u/s 51 of EA 2003</a:t>
            </a:r>
          </a:p>
          <a:p>
            <a:pPr algn="just">
              <a:buFont typeface="Arial" panose="020B0604020202020204" pitchFamily="34" charset="0"/>
              <a:buChar char="•"/>
            </a:pPr>
            <a:r>
              <a:rPr lang="en-US" altLang="en-US" dirty="0"/>
              <a:t>A provision of the Act (Sec 51) should not be interpreted to defeat the other provisions of the Act (Sec 61, 62 , 64 and 65 and Regulations framed there under)</a:t>
            </a:r>
          </a:p>
          <a:p>
            <a:pPr lvl="1" algn="just">
              <a:buFont typeface="Arial" panose="020B0604020202020204" pitchFamily="34" charset="0"/>
              <a:buChar char="•"/>
            </a:pPr>
            <a:endParaRPr lang="en-US" altLang="en-US" sz="2000" dirty="0"/>
          </a:p>
        </p:txBody>
      </p:sp>
      <p:sp>
        <p:nvSpPr>
          <p:cNvPr id="4" name="Rectangle 3">
            <a:extLst>
              <a:ext uri="{FF2B5EF4-FFF2-40B4-BE49-F238E27FC236}">
                <a16:creationId xmlns:a16="http://schemas.microsoft.com/office/drawing/2014/main" id="{87A312A5-FEEC-4456-91D5-4DC25687E1EA}"/>
              </a:ext>
            </a:extLst>
          </p:cNvPr>
          <p:cNvSpPr/>
          <p:nvPr/>
        </p:nvSpPr>
        <p:spPr>
          <a:xfrm>
            <a:off x="1428466" y="1924335"/>
            <a:ext cx="9144000" cy="518615"/>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a:solidFill>
                  <a:schemeClr val="tx1"/>
                </a:solidFill>
              </a:rPr>
              <a:t>Appeal 155 of 2013 (</a:t>
            </a:r>
            <a:r>
              <a:rPr lang="en-US" sz="2000" b="1" dirty="0" err="1">
                <a:solidFill>
                  <a:schemeClr val="tx1"/>
                </a:solidFill>
              </a:rPr>
              <a:t>Dt</a:t>
            </a:r>
            <a:r>
              <a:rPr lang="en-US" sz="2000" b="1" dirty="0">
                <a:solidFill>
                  <a:schemeClr val="tx1"/>
                </a:solidFill>
              </a:rPr>
              <a:t> 31/10/2014)</a:t>
            </a:r>
          </a:p>
        </p:txBody>
      </p:sp>
      <p:sp>
        <p:nvSpPr>
          <p:cNvPr id="5" name="Title 1">
            <a:extLst>
              <a:ext uri="{FF2B5EF4-FFF2-40B4-BE49-F238E27FC236}">
                <a16:creationId xmlns:a16="http://schemas.microsoft.com/office/drawing/2014/main" id="{CEAB6D67-E3B5-42FB-BA09-75CB2414360F}"/>
              </a:ext>
            </a:extLst>
          </p:cNvPr>
          <p:cNvSpPr>
            <a:spLocks noGrp="1"/>
          </p:cNvSpPr>
          <p:nvPr>
            <p:ph type="title"/>
          </p:nvPr>
        </p:nvSpPr>
        <p:spPr>
          <a:xfrm>
            <a:off x="1097280" y="286603"/>
            <a:ext cx="10058400" cy="1450757"/>
          </a:xfrm>
        </p:spPr>
        <p:txBody>
          <a:bodyPr/>
          <a:lstStyle/>
          <a:p>
            <a:r>
              <a:rPr lang="en-US" dirty="0"/>
              <a:t>Judgment u/s 51</a:t>
            </a:r>
          </a:p>
        </p:txBody>
      </p:sp>
    </p:spTree>
    <p:extLst>
      <p:ext uri="{BB962C8B-B14F-4D97-AF65-F5344CB8AC3E}">
        <p14:creationId xmlns:p14="http://schemas.microsoft.com/office/powerpoint/2010/main" val="381682441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E9AB5C7E-B630-4425-825D-0A582DBF837E}"/>
              </a:ext>
            </a:extLst>
          </p:cNvPr>
          <p:cNvSpPr>
            <a:spLocks noGrp="1"/>
          </p:cNvSpPr>
          <p:nvPr>
            <p:ph type="title" idx="4294967295"/>
          </p:nvPr>
        </p:nvSpPr>
        <p:spPr>
          <a:xfrm>
            <a:off x="195618" y="1133120"/>
            <a:ext cx="11732526" cy="603961"/>
          </a:xfrm>
          <a:solidFill>
            <a:schemeClr val="accent5">
              <a:lumMod val="60000"/>
              <a:lumOff val="40000"/>
            </a:schemeClr>
          </a:solidFill>
          <a:ln>
            <a:noFill/>
          </a:ln>
        </p:spPr>
        <p:txBody>
          <a:bodyPr>
            <a:noAutofit/>
          </a:bodyPr>
          <a:lstStyle/>
          <a:p>
            <a:pPr algn="ctr">
              <a:defRPr/>
            </a:pPr>
            <a:r>
              <a:rPr lang="en-US" altLang="en-US" sz="4300" dirty="0"/>
              <a:t>V. Section 11- Directions to generating companies</a:t>
            </a:r>
          </a:p>
        </p:txBody>
      </p:sp>
      <p:sp>
        <p:nvSpPr>
          <p:cNvPr id="28675" name="Content Placeholder 2"/>
          <p:cNvSpPr>
            <a:spLocks noGrp="1" noChangeArrowheads="1"/>
          </p:cNvSpPr>
          <p:nvPr>
            <p:ph idx="4294967295"/>
          </p:nvPr>
        </p:nvSpPr>
        <p:spPr>
          <a:xfrm>
            <a:off x="659642" y="2064627"/>
            <a:ext cx="10058400" cy="4022725"/>
          </a:xfrm>
        </p:spPr>
        <p:txBody>
          <a:bodyPr/>
          <a:lstStyle/>
          <a:p>
            <a:pPr algn="just"/>
            <a:r>
              <a:rPr lang="en-US" altLang="en-US" dirty="0"/>
              <a:t>(1) Appropriate Government may specify that a generating company shall, in extraordinary circumstances operates and maintain any generating station in accordance with the directions of the State Government.</a:t>
            </a:r>
          </a:p>
          <a:p>
            <a:pPr algn="just"/>
            <a:r>
              <a:rPr lang="en-US" altLang="en-US" dirty="0"/>
              <a:t>(2) The Appropriate Commission may offset the adverse financial impact of the directions referred to in sub-section (1) on any generating company in such manner as it considers appropriate.</a:t>
            </a:r>
          </a:p>
        </p:txBody>
      </p:sp>
    </p:spTree>
    <p:extLst>
      <p:ext uri="{BB962C8B-B14F-4D97-AF65-F5344CB8AC3E}">
        <p14:creationId xmlns:p14="http://schemas.microsoft.com/office/powerpoint/2010/main" val="916527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45130" y="452718"/>
            <a:ext cx="9404723" cy="1400530"/>
          </a:xfrm>
        </p:spPr>
        <p:txBody>
          <a:bodyPr/>
          <a:lstStyle/>
          <a:p>
            <a:r>
              <a:rPr lang="en-US" b="1" dirty="0"/>
              <a:t>Facts</a:t>
            </a:r>
          </a:p>
        </p:txBody>
      </p:sp>
      <p:sp>
        <p:nvSpPr>
          <p:cNvPr id="3" name="Content Placeholder 2"/>
          <p:cNvSpPr>
            <a:spLocks noGrp="1"/>
          </p:cNvSpPr>
          <p:nvPr>
            <p:ph idx="1"/>
          </p:nvPr>
        </p:nvSpPr>
        <p:spPr>
          <a:xfrm>
            <a:off x="645129" y="1853248"/>
            <a:ext cx="10723455" cy="4195481"/>
          </a:xfrm>
        </p:spPr>
        <p:txBody>
          <a:bodyPr>
            <a:normAutofit fontScale="85000" lnSpcReduction="20000"/>
          </a:bodyPr>
          <a:lstStyle/>
          <a:p>
            <a:pPr algn="just">
              <a:buFont typeface="Arial" panose="020B0604020202020204" pitchFamily="34" charset="0"/>
              <a:buChar char="•"/>
            </a:pPr>
            <a:r>
              <a:rPr lang="en-US" sz="2600" dirty="0"/>
              <a:t>CERC issued Regulations fixing ceiling of trading margin of 4 P/</a:t>
            </a:r>
            <a:r>
              <a:rPr lang="en-US" sz="2600" dirty="0" err="1"/>
              <a:t>Kwh</a:t>
            </a:r>
            <a:r>
              <a:rPr lang="en-US" sz="2600" dirty="0"/>
              <a:t> on inter-state trading of electricity.</a:t>
            </a:r>
          </a:p>
          <a:p>
            <a:pPr algn="just">
              <a:buFont typeface="Arial" panose="020B0604020202020204" pitchFamily="34" charset="0"/>
              <a:buChar char="•"/>
            </a:pPr>
            <a:r>
              <a:rPr lang="en-US" sz="2600" dirty="0"/>
              <a:t>PTC challenged validity of these Regulations inter alia on the ground that Commission could cap trading margin by issuing an order U/S 79 (1)(j) and not by issuing Regulations U/S 178.</a:t>
            </a:r>
          </a:p>
          <a:p>
            <a:pPr algn="just">
              <a:buFont typeface="Arial" panose="020B0604020202020204" pitchFamily="34" charset="0"/>
              <a:buChar char="•"/>
            </a:pPr>
            <a:endParaRPr lang="en-US" sz="2600" dirty="0"/>
          </a:p>
          <a:p>
            <a:pPr algn="just">
              <a:buFont typeface="Arial" panose="020B0604020202020204" pitchFamily="34" charset="0"/>
              <a:buChar char="•"/>
            </a:pPr>
            <a:r>
              <a:rPr lang="en-US" sz="2600" dirty="0"/>
              <a:t>APTEL rejected the appeal on grounds that it did not have jurisdiction U/S 111 and 121 to examine validity of the Regulations</a:t>
            </a:r>
          </a:p>
          <a:p>
            <a:pPr algn="just">
              <a:buFont typeface="Arial" panose="020B0604020202020204" pitchFamily="34" charset="0"/>
              <a:buChar char="•"/>
            </a:pPr>
            <a:r>
              <a:rPr lang="en-US" sz="2600" dirty="0"/>
              <a:t>PTC filed an appeal U/S 125 before the Supreme Court</a:t>
            </a:r>
          </a:p>
          <a:p>
            <a:pPr marL="0" indent="0" algn="just">
              <a:buNone/>
            </a:pPr>
            <a:endParaRPr lang="en-US" sz="2600" dirty="0"/>
          </a:p>
          <a:p>
            <a:pPr marL="0" indent="0" algn="just">
              <a:buNone/>
            </a:pPr>
            <a:r>
              <a:rPr lang="en-US" sz="2600" i="1" dirty="0"/>
              <a:t>Section 178(1)- The Central Commission may, by notification make regulations consistent with this Act and rules generally to carry out the provisions of this Act.</a:t>
            </a:r>
          </a:p>
          <a:p>
            <a:pPr marL="0" indent="0" algn="just">
              <a:buNone/>
            </a:pPr>
            <a:r>
              <a:rPr lang="en-US" sz="2600" i="1" dirty="0"/>
              <a:t>Section 178(2)(</a:t>
            </a:r>
            <a:r>
              <a:rPr lang="en-US" sz="2600" i="1" dirty="0" err="1"/>
              <a:t>ze</a:t>
            </a:r>
            <a:r>
              <a:rPr lang="en-US" sz="2600" i="1" dirty="0"/>
              <a:t>) any other matter which is to be , or may be specified by regulations.</a:t>
            </a:r>
          </a:p>
          <a:p>
            <a:pPr marL="0" indent="0" algn="just">
              <a:buNone/>
            </a:pPr>
            <a:endParaRPr lang="en-US" sz="2600" i="1" dirty="0"/>
          </a:p>
          <a:p>
            <a:pPr algn="just">
              <a:buFont typeface="Arial" panose="020B0604020202020204" pitchFamily="34" charset="0"/>
              <a:buChar char="•"/>
            </a:pPr>
            <a:endParaRPr lang="en-US" dirty="0"/>
          </a:p>
          <a:p>
            <a:pPr algn="just"/>
            <a:endParaRPr lang="en-US" dirty="0"/>
          </a:p>
        </p:txBody>
      </p:sp>
    </p:spTree>
    <p:extLst>
      <p:ext uri="{BB962C8B-B14F-4D97-AF65-F5344CB8AC3E}">
        <p14:creationId xmlns:p14="http://schemas.microsoft.com/office/powerpoint/2010/main" val="303381630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FF8D16C-3CE9-4FE3-8855-AD29BC79F741}"/>
              </a:ext>
            </a:extLst>
          </p:cNvPr>
          <p:cNvSpPr>
            <a:spLocks noGrp="1"/>
          </p:cNvSpPr>
          <p:nvPr>
            <p:ph idx="1"/>
          </p:nvPr>
        </p:nvSpPr>
        <p:spPr>
          <a:xfrm>
            <a:off x="300250" y="2652215"/>
            <a:ext cx="11054687" cy="5334000"/>
          </a:xfrm>
        </p:spPr>
        <p:txBody>
          <a:bodyPr rtlCol="0">
            <a:normAutofit/>
          </a:bodyPr>
          <a:lstStyle/>
          <a:p>
            <a:pPr algn="just">
              <a:buFont typeface="Arial" panose="020B0604020202020204" pitchFamily="34" charset="0"/>
              <a:buChar char="•"/>
              <a:defRPr/>
            </a:pPr>
            <a:r>
              <a:rPr lang="en-US" dirty="0"/>
              <a:t>Principle of determination of rate of supply of power by a generating company to a distribution company in compliance of directions of the State Government u/s 11(1)</a:t>
            </a:r>
          </a:p>
          <a:p>
            <a:pPr algn="just">
              <a:buFont typeface="Arial" panose="020B0604020202020204" pitchFamily="34" charset="0"/>
              <a:buChar char="•"/>
              <a:defRPr/>
            </a:pPr>
            <a:r>
              <a:rPr lang="en-US" dirty="0"/>
              <a:t>Tribunal held: offsetting the adverse financial impact on the generator would mean fixing a rate keeping in view the revenue the generator would have realized in short term market subject to condition that the rate covers the variable cost of generation so that the generator does not incur loss.</a:t>
            </a:r>
          </a:p>
          <a:p>
            <a:pPr algn="just">
              <a:buFont typeface="Arial" panose="020B0604020202020204" pitchFamily="34" charset="0"/>
              <a:buChar char="•"/>
              <a:defRPr/>
            </a:pPr>
            <a:r>
              <a:rPr lang="en-US" dirty="0"/>
              <a:t>There is no </a:t>
            </a:r>
            <a:r>
              <a:rPr lang="en-US" dirty="0" err="1"/>
              <a:t>inifirmity</a:t>
            </a:r>
            <a:r>
              <a:rPr lang="en-US" dirty="0"/>
              <a:t> in the State Commission’s decision to link the rate of power supplied u/s 11(1) to market rate of power. The only check that is to be exercised is that the rate decided by the Commission should recover the variable cost + a reasonable profit.</a:t>
            </a:r>
          </a:p>
        </p:txBody>
      </p:sp>
      <p:sp>
        <p:nvSpPr>
          <p:cNvPr id="4" name="Rectangle 3">
            <a:extLst>
              <a:ext uri="{FF2B5EF4-FFF2-40B4-BE49-F238E27FC236}">
                <a16:creationId xmlns:a16="http://schemas.microsoft.com/office/drawing/2014/main" id="{7AA0814C-3F55-43F4-A1B1-7717D428C6CE}"/>
              </a:ext>
            </a:extLst>
          </p:cNvPr>
          <p:cNvSpPr/>
          <p:nvPr/>
        </p:nvSpPr>
        <p:spPr>
          <a:xfrm>
            <a:off x="1097280" y="1955951"/>
            <a:ext cx="9144000" cy="477672"/>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a:solidFill>
                  <a:schemeClr val="tx1"/>
                </a:solidFill>
              </a:rPr>
              <a:t>Appeal 37 of 2013 </a:t>
            </a:r>
          </a:p>
        </p:txBody>
      </p:sp>
      <p:sp>
        <p:nvSpPr>
          <p:cNvPr id="5" name="Title 1">
            <a:extLst>
              <a:ext uri="{FF2B5EF4-FFF2-40B4-BE49-F238E27FC236}">
                <a16:creationId xmlns:a16="http://schemas.microsoft.com/office/drawing/2014/main" id="{CEAB6D67-E3B5-42FB-BA09-75CB2414360F}"/>
              </a:ext>
            </a:extLst>
          </p:cNvPr>
          <p:cNvSpPr>
            <a:spLocks noGrp="1"/>
          </p:cNvSpPr>
          <p:nvPr>
            <p:ph type="title"/>
          </p:nvPr>
        </p:nvSpPr>
        <p:spPr>
          <a:xfrm>
            <a:off x="1097280" y="286603"/>
            <a:ext cx="10058400" cy="1450757"/>
          </a:xfrm>
        </p:spPr>
        <p:txBody>
          <a:bodyPr/>
          <a:lstStyle/>
          <a:p>
            <a:r>
              <a:rPr lang="en-US" dirty="0"/>
              <a:t>Judgment u/s 11</a:t>
            </a:r>
          </a:p>
        </p:txBody>
      </p:sp>
    </p:spTree>
    <p:extLst>
      <p:ext uri="{BB962C8B-B14F-4D97-AF65-F5344CB8AC3E}">
        <p14:creationId xmlns:p14="http://schemas.microsoft.com/office/powerpoint/2010/main" val="349845450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2E21CD4F-5E8C-4F7F-BB2C-7FADEFC2BB81}"/>
              </a:ext>
            </a:extLst>
          </p:cNvPr>
          <p:cNvSpPr>
            <a:spLocks noGrp="1"/>
          </p:cNvSpPr>
          <p:nvPr>
            <p:ph type="title" idx="4294967295"/>
          </p:nvPr>
        </p:nvSpPr>
        <p:spPr>
          <a:xfrm>
            <a:off x="1000836" y="2593076"/>
            <a:ext cx="10058400" cy="1190814"/>
          </a:xfrm>
          <a:solidFill>
            <a:schemeClr val="accent5">
              <a:lumMod val="60000"/>
              <a:lumOff val="40000"/>
            </a:schemeClr>
          </a:solidFill>
        </p:spPr>
        <p:txBody>
          <a:bodyPr>
            <a:normAutofit fontScale="90000"/>
          </a:bodyPr>
          <a:lstStyle/>
          <a:p>
            <a:pPr algn="ctr">
              <a:defRPr/>
            </a:pPr>
            <a:r>
              <a:rPr lang="en-US" altLang="en-US" dirty="0"/>
              <a:t> VI. Powers of the Commission to intervene in tariff agreed in concluded PPA</a:t>
            </a:r>
          </a:p>
        </p:txBody>
      </p:sp>
    </p:spTree>
    <p:extLst>
      <p:ext uri="{BB962C8B-B14F-4D97-AF65-F5344CB8AC3E}">
        <p14:creationId xmlns:p14="http://schemas.microsoft.com/office/powerpoint/2010/main" val="306219393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a:extLst>
              <a:ext uri="{FF2B5EF4-FFF2-40B4-BE49-F238E27FC236}">
                <a16:creationId xmlns:a16="http://schemas.microsoft.com/office/drawing/2014/main" id="{BFE4E9DF-D5C5-497C-B6C8-63A506AF8CEA}"/>
              </a:ext>
            </a:extLst>
          </p:cNvPr>
          <p:cNvSpPr>
            <a:spLocks noGrp="1"/>
          </p:cNvSpPr>
          <p:nvPr>
            <p:ph idx="1"/>
          </p:nvPr>
        </p:nvSpPr>
        <p:spPr>
          <a:xfrm>
            <a:off x="568656" y="2775045"/>
            <a:ext cx="11054687" cy="5334000"/>
          </a:xfrm>
        </p:spPr>
        <p:txBody>
          <a:bodyPr rtlCol="0">
            <a:normAutofit/>
          </a:bodyPr>
          <a:lstStyle/>
          <a:p>
            <a:pPr algn="just">
              <a:buFont typeface="Arial" panose="020B0604020202020204" pitchFamily="34" charset="0"/>
              <a:buChar char="•"/>
              <a:defRPr/>
            </a:pPr>
            <a:r>
              <a:rPr lang="en-US" altLang="en-US" dirty="0"/>
              <a:t>In </a:t>
            </a:r>
            <a:r>
              <a:rPr lang="en-US" altLang="en-US" dirty="0" err="1"/>
              <a:t>Junagarh</a:t>
            </a:r>
            <a:r>
              <a:rPr lang="en-US" altLang="en-US" dirty="0"/>
              <a:t> case State Commission determined generic tariff for biomass fuel based generators with a base fuel price to be escalated @5% p.a. for 20 years. </a:t>
            </a:r>
            <a:r>
              <a:rPr lang="en-US" altLang="en-US" dirty="0" err="1"/>
              <a:t>Discoms</a:t>
            </a:r>
            <a:r>
              <a:rPr lang="en-US" altLang="en-US" dirty="0"/>
              <a:t> entered into long term PPA with biomass generators at the generic tariff determined by the Commission</a:t>
            </a:r>
          </a:p>
          <a:p>
            <a:pPr algn="just">
              <a:buFont typeface="Arial" panose="020B0604020202020204" pitchFamily="34" charset="0"/>
              <a:buChar char="•"/>
              <a:defRPr/>
            </a:pPr>
            <a:r>
              <a:rPr lang="en-US" altLang="en-US" dirty="0"/>
              <a:t>There was significant hike in biomass fuel price within one year plant making the plant operation unviable. Bio mass plants in the State operating at very low PLF (@5-20%) as against normative level of 80%</a:t>
            </a:r>
          </a:p>
          <a:p>
            <a:pPr algn="just">
              <a:buFont typeface="Arial" panose="020B0604020202020204" pitchFamily="34" charset="0"/>
              <a:buChar char="•"/>
              <a:defRPr/>
            </a:pPr>
            <a:r>
              <a:rPr lang="en-US" altLang="en-US" dirty="0"/>
              <a:t>State Commission refused to re-determine the biomass fuel price and interfere with the concluded PPA’s.</a:t>
            </a:r>
          </a:p>
          <a:p>
            <a:pPr lvl="1" algn="just">
              <a:buFont typeface="Arial" panose="020B0604020202020204" pitchFamily="34" charset="0"/>
              <a:buChar char="•"/>
              <a:defRPr/>
            </a:pPr>
            <a:endParaRPr lang="en-US" altLang="en-US" sz="2000" dirty="0"/>
          </a:p>
        </p:txBody>
      </p:sp>
      <p:sp>
        <p:nvSpPr>
          <p:cNvPr id="4" name="Rectangle 3">
            <a:extLst>
              <a:ext uri="{FF2B5EF4-FFF2-40B4-BE49-F238E27FC236}">
                <a16:creationId xmlns:a16="http://schemas.microsoft.com/office/drawing/2014/main" id="{D45BEFF4-9AEC-48A4-A7BD-D552A0B7D6F7}"/>
              </a:ext>
            </a:extLst>
          </p:cNvPr>
          <p:cNvSpPr/>
          <p:nvPr/>
        </p:nvSpPr>
        <p:spPr>
          <a:xfrm>
            <a:off x="1100919" y="2033515"/>
            <a:ext cx="9144000" cy="548185"/>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a:solidFill>
                  <a:schemeClr val="tx1"/>
                </a:solidFill>
              </a:rPr>
              <a:t>Appeal 132 of 2012 &amp; batch  (</a:t>
            </a:r>
            <a:r>
              <a:rPr lang="en-US" sz="2000" b="1" dirty="0" err="1">
                <a:solidFill>
                  <a:schemeClr val="tx1"/>
                </a:solidFill>
              </a:rPr>
              <a:t>Dt</a:t>
            </a:r>
            <a:r>
              <a:rPr lang="en-US" sz="2000" b="1" dirty="0">
                <a:solidFill>
                  <a:schemeClr val="tx1"/>
                </a:solidFill>
              </a:rPr>
              <a:t> 02/12/2013)</a:t>
            </a:r>
          </a:p>
        </p:txBody>
      </p:sp>
      <p:sp>
        <p:nvSpPr>
          <p:cNvPr id="5" name="Title 1">
            <a:extLst>
              <a:ext uri="{FF2B5EF4-FFF2-40B4-BE49-F238E27FC236}">
                <a16:creationId xmlns:a16="http://schemas.microsoft.com/office/drawing/2014/main" id="{CEAB6D67-E3B5-42FB-BA09-75CB2414360F}"/>
              </a:ext>
            </a:extLst>
          </p:cNvPr>
          <p:cNvSpPr>
            <a:spLocks noGrp="1"/>
          </p:cNvSpPr>
          <p:nvPr>
            <p:ph type="title"/>
          </p:nvPr>
        </p:nvSpPr>
        <p:spPr>
          <a:xfrm>
            <a:off x="1097280" y="286603"/>
            <a:ext cx="10058400" cy="1450757"/>
          </a:xfrm>
        </p:spPr>
        <p:txBody>
          <a:bodyPr/>
          <a:lstStyle/>
          <a:p>
            <a:r>
              <a:rPr lang="en-US" dirty="0"/>
              <a:t>Judgment on sanctity of contract</a:t>
            </a:r>
          </a:p>
        </p:txBody>
      </p:sp>
    </p:spTree>
    <p:extLst>
      <p:ext uri="{BB962C8B-B14F-4D97-AF65-F5344CB8AC3E}">
        <p14:creationId xmlns:p14="http://schemas.microsoft.com/office/powerpoint/2010/main" val="215989652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1D882C-8035-49DD-B9D1-973BA6E17980}"/>
              </a:ext>
            </a:extLst>
          </p:cNvPr>
          <p:cNvSpPr>
            <a:spLocks noGrp="1"/>
          </p:cNvSpPr>
          <p:nvPr>
            <p:ph idx="1"/>
          </p:nvPr>
        </p:nvSpPr>
        <p:spPr>
          <a:xfrm>
            <a:off x="200167" y="2802341"/>
            <a:ext cx="11791666" cy="5334000"/>
          </a:xfrm>
        </p:spPr>
        <p:txBody>
          <a:bodyPr rtlCol="0">
            <a:normAutofit/>
          </a:bodyPr>
          <a:lstStyle/>
          <a:p>
            <a:pPr algn="just">
              <a:buFont typeface="Arial" panose="020B0604020202020204" pitchFamily="34" charset="0"/>
              <a:buChar char="•"/>
              <a:defRPr/>
            </a:pPr>
            <a:r>
              <a:rPr lang="en-US" dirty="0"/>
              <a:t>Tribunal held : PPA for power supply for 20 yrs has to be differentiated from a contract where goods are supplied. One time supply &amp; goods at less than reasonable profits or loss cannot be compared with term PPA for supply of power which involves sustaining operation from the entire period of PPA.  </a:t>
            </a:r>
          </a:p>
          <a:p>
            <a:pPr algn="just">
              <a:buFont typeface="Arial" panose="020B0604020202020204" pitchFamily="34" charset="0"/>
              <a:buChar char="•"/>
              <a:defRPr/>
            </a:pPr>
            <a:r>
              <a:rPr lang="en-US" dirty="0"/>
              <a:t>EA 2003, NEP &amp; Tariff Policy mandates the Regulatory Commission to promote Renewable Energy generation</a:t>
            </a:r>
          </a:p>
          <a:p>
            <a:pPr algn="just">
              <a:buFont typeface="Arial" panose="020B0604020202020204" pitchFamily="34" charset="0"/>
              <a:buChar char="•"/>
              <a:defRPr/>
            </a:pPr>
            <a:r>
              <a:rPr lang="en-US" dirty="0"/>
              <a:t>Biomass fuel market is an unorganized market and fuel price an uncontrollable factor. If the estimate of fuel cost by the Commission in tariff determination was an underestimate , the State Commission could revise the fuel cost to ensure sustainable operation of the Renewable Energy Plants.</a:t>
            </a:r>
          </a:p>
          <a:p>
            <a:pPr lvl="1" algn="just">
              <a:buFont typeface="Arial" panose="020B0604020202020204" pitchFamily="34" charset="0"/>
              <a:buChar char="•"/>
              <a:defRPr/>
            </a:pPr>
            <a:endParaRPr lang="en-US" sz="2000" dirty="0"/>
          </a:p>
        </p:txBody>
      </p:sp>
      <p:sp>
        <p:nvSpPr>
          <p:cNvPr id="4" name="Rectangle 3">
            <a:extLst>
              <a:ext uri="{FF2B5EF4-FFF2-40B4-BE49-F238E27FC236}">
                <a16:creationId xmlns:a16="http://schemas.microsoft.com/office/drawing/2014/main" id="{E21D1AF0-96B6-4FF5-A5D3-E92E030FBEA6}"/>
              </a:ext>
            </a:extLst>
          </p:cNvPr>
          <p:cNvSpPr/>
          <p:nvPr/>
        </p:nvSpPr>
        <p:spPr>
          <a:xfrm>
            <a:off x="1278341" y="2006221"/>
            <a:ext cx="9144000" cy="504967"/>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a:solidFill>
                  <a:schemeClr val="tx1"/>
                </a:solidFill>
              </a:rPr>
              <a:t>Appeal 132 of 2012 &amp; batch  (Dt 02/12/2013) </a:t>
            </a:r>
            <a:r>
              <a:rPr lang="en-US" sz="2000" b="1" dirty="0" err="1">
                <a:solidFill>
                  <a:schemeClr val="tx1"/>
                </a:solidFill>
              </a:rPr>
              <a:t>Contd</a:t>
            </a:r>
            <a:r>
              <a:rPr lang="en-US" sz="2000" b="1" dirty="0">
                <a:solidFill>
                  <a:schemeClr val="tx1"/>
                </a:solidFill>
              </a:rPr>
              <a:t>……</a:t>
            </a:r>
          </a:p>
        </p:txBody>
      </p:sp>
      <p:sp>
        <p:nvSpPr>
          <p:cNvPr id="5" name="Title 1">
            <a:extLst>
              <a:ext uri="{FF2B5EF4-FFF2-40B4-BE49-F238E27FC236}">
                <a16:creationId xmlns:a16="http://schemas.microsoft.com/office/drawing/2014/main" id="{CEAB6D67-E3B5-42FB-BA09-75CB2414360F}"/>
              </a:ext>
            </a:extLst>
          </p:cNvPr>
          <p:cNvSpPr>
            <a:spLocks noGrp="1"/>
          </p:cNvSpPr>
          <p:nvPr>
            <p:ph type="title"/>
          </p:nvPr>
        </p:nvSpPr>
        <p:spPr>
          <a:xfrm>
            <a:off x="1097280" y="286603"/>
            <a:ext cx="10058400" cy="1450757"/>
          </a:xfrm>
        </p:spPr>
        <p:txBody>
          <a:bodyPr/>
          <a:lstStyle/>
          <a:p>
            <a:r>
              <a:rPr lang="en-US" dirty="0"/>
              <a:t>Judgment on sanctity of contract</a:t>
            </a:r>
          </a:p>
        </p:txBody>
      </p:sp>
    </p:spTree>
    <p:extLst>
      <p:ext uri="{BB962C8B-B14F-4D97-AF65-F5344CB8AC3E}">
        <p14:creationId xmlns:p14="http://schemas.microsoft.com/office/powerpoint/2010/main" val="115411954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460DD223-2134-41DD-A9ED-B8F0C16FFEFB}"/>
              </a:ext>
            </a:extLst>
          </p:cNvPr>
          <p:cNvSpPr>
            <a:spLocks noGrp="1"/>
          </p:cNvSpPr>
          <p:nvPr>
            <p:ph type="title" idx="4294967295"/>
          </p:nvPr>
        </p:nvSpPr>
        <p:spPr>
          <a:xfrm>
            <a:off x="1000835" y="2920621"/>
            <a:ext cx="10058400" cy="822325"/>
          </a:xfrm>
          <a:solidFill>
            <a:schemeClr val="accent5">
              <a:lumMod val="60000"/>
              <a:lumOff val="40000"/>
            </a:schemeClr>
          </a:solidFill>
        </p:spPr>
        <p:txBody>
          <a:bodyPr>
            <a:normAutofit/>
          </a:bodyPr>
          <a:lstStyle/>
          <a:p>
            <a:pPr algn="ctr">
              <a:defRPr/>
            </a:pPr>
            <a:r>
              <a:rPr lang="en-US" altLang="en-US" sz="4300" dirty="0"/>
              <a:t>VIII. Tariff u/s 63 </a:t>
            </a:r>
          </a:p>
        </p:txBody>
      </p:sp>
    </p:spTree>
    <p:extLst>
      <p:ext uri="{BB962C8B-B14F-4D97-AF65-F5344CB8AC3E}">
        <p14:creationId xmlns:p14="http://schemas.microsoft.com/office/powerpoint/2010/main" val="132094315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a:extLst>
              <a:ext uri="{FF2B5EF4-FFF2-40B4-BE49-F238E27FC236}">
                <a16:creationId xmlns:a16="http://schemas.microsoft.com/office/drawing/2014/main" id="{60358BBE-AA4F-4D6B-AB9E-96661F0C472D}"/>
              </a:ext>
            </a:extLst>
          </p:cNvPr>
          <p:cNvSpPr>
            <a:spLocks noGrp="1"/>
          </p:cNvSpPr>
          <p:nvPr>
            <p:ph idx="1"/>
          </p:nvPr>
        </p:nvSpPr>
        <p:spPr>
          <a:xfrm>
            <a:off x="486770" y="2925170"/>
            <a:ext cx="11218460" cy="5334000"/>
          </a:xfrm>
        </p:spPr>
        <p:txBody>
          <a:bodyPr rtlCol="0">
            <a:normAutofit/>
          </a:bodyPr>
          <a:lstStyle/>
          <a:p>
            <a:pPr algn="just">
              <a:buFont typeface="Arial" panose="020B0604020202020204" pitchFamily="34" charset="0"/>
              <a:buChar char="•"/>
              <a:defRPr/>
            </a:pPr>
            <a:r>
              <a:rPr lang="en-US" altLang="en-US" dirty="0"/>
              <a:t>State Commission altered the point of supply from that stipulated in RFP / PPA between the generating  company and </a:t>
            </a:r>
            <a:r>
              <a:rPr lang="en-US" altLang="en-US" dirty="0" err="1"/>
              <a:t>Discom</a:t>
            </a:r>
            <a:r>
              <a:rPr lang="en-US" altLang="en-US" dirty="0"/>
              <a:t> following tariff based competitive bidding under Section 63 ( case 1)</a:t>
            </a:r>
          </a:p>
          <a:p>
            <a:pPr algn="just">
              <a:buFont typeface="Arial" panose="020B0604020202020204" pitchFamily="34" charset="0"/>
              <a:buChar char="•"/>
              <a:defRPr/>
            </a:pPr>
            <a:r>
              <a:rPr lang="en-US" altLang="en-US" dirty="0"/>
              <a:t>Point of delivery of power / connectivity was bus bars of the power plant in the State. Generating Co. was subsequently directed by the Commission to get connectivity at the State Transco’s sub station.</a:t>
            </a:r>
          </a:p>
          <a:p>
            <a:pPr algn="just">
              <a:buFont typeface="Arial" panose="020B0604020202020204" pitchFamily="34" charset="0"/>
              <a:buChar char="•"/>
              <a:defRPr/>
            </a:pPr>
            <a:r>
              <a:rPr lang="en-US" altLang="en-US" dirty="0"/>
              <a:t>Tribunal held: RFP document based on SBD of GOI  covered procurement of power from Generating stations in various configurations </a:t>
            </a:r>
            <a:r>
              <a:rPr lang="en-US" altLang="en-US" dirty="0" err="1"/>
              <a:t>viz</a:t>
            </a:r>
            <a:r>
              <a:rPr lang="en-US" altLang="en-US" dirty="0"/>
              <a:t> power plant which the State , outside the State connected to CTU or STU system , etc.  </a:t>
            </a:r>
          </a:p>
          <a:p>
            <a:pPr algn="just">
              <a:buFont typeface="Arial" panose="020B0604020202020204" pitchFamily="34" charset="0"/>
              <a:buChar char="•"/>
              <a:defRPr/>
            </a:pPr>
            <a:endParaRPr lang="en-US" altLang="en-US" dirty="0"/>
          </a:p>
        </p:txBody>
      </p:sp>
      <p:sp>
        <p:nvSpPr>
          <p:cNvPr id="4" name="Rectangle 3">
            <a:extLst>
              <a:ext uri="{FF2B5EF4-FFF2-40B4-BE49-F238E27FC236}">
                <a16:creationId xmlns:a16="http://schemas.microsoft.com/office/drawing/2014/main" id="{E3C06254-9559-4081-9E83-F773928446C4}"/>
              </a:ext>
            </a:extLst>
          </p:cNvPr>
          <p:cNvSpPr/>
          <p:nvPr/>
        </p:nvSpPr>
        <p:spPr>
          <a:xfrm>
            <a:off x="1332931" y="1880889"/>
            <a:ext cx="9144000" cy="450376"/>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a:solidFill>
                  <a:schemeClr val="tx1"/>
                </a:solidFill>
              </a:rPr>
              <a:t>Appeal No. 304 of 2013 (</a:t>
            </a:r>
            <a:r>
              <a:rPr lang="en-US" sz="2000" b="1" dirty="0" err="1">
                <a:solidFill>
                  <a:schemeClr val="tx1"/>
                </a:solidFill>
              </a:rPr>
              <a:t>Dt</a:t>
            </a:r>
            <a:r>
              <a:rPr lang="en-US" sz="2000" b="1" dirty="0">
                <a:solidFill>
                  <a:schemeClr val="tx1"/>
                </a:solidFill>
              </a:rPr>
              <a:t> 08/05/2015)</a:t>
            </a:r>
          </a:p>
        </p:txBody>
      </p:sp>
      <p:sp>
        <p:nvSpPr>
          <p:cNvPr id="5" name="Title 1">
            <a:extLst>
              <a:ext uri="{FF2B5EF4-FFF2-40B4-BE49-F238E27FC236}">
                <a16:creationId xmlns:a16="http://schemas.microsoft.com/office/drawing/2014/main" id="{CEAB6D67-E3B5-42FB-BA09-75CB2414360F}"/>
              </a:ext>
            </a:extLst>
          </p:cNvPr>
          <p:cNvSpPr>
            <a:spLocks noGrp="1"/>
          </p:cNvSpPr>
          <p:nvPr>
            <p:ph type="title"/>
          </p:nvPr>
        </p:nvSpPr>
        <p:spPr>
          <a:xfrm>
            <a:off x="1097280" y="286603"/>
            <a:ext cx="10058400" cy="1450757"/>
          </a:xfrm>
        </p:spPr>
        <p:txBody>
          <a:bodyPr/>
          <a:lstStyle/>
          <a:p>
            <a:r>
              <a:rPr lang="en-US" dirty="0"/>
              <a:t>Judgment on tariff determined u/s 63</a:t>
            </a:r>
          </a:p>
        </p:txBody>
      </p:sp>
    </p:spTree>
    <p:extLst>
      <p:ext uri="{BB962C8B-B14F-4D97-AF65-F5344CB8AC3E}">
        <p14:creationId xmlns:p14="http://schemas.microsoft.com/office/powerpoint/2010/main" val="172099538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ontent Placeholder 2"/>
          <p:cNvSpPr>
            <a:spLocks noGrp="1" noChangeArrowheads="1"/>
          </p:cNvSpPr>
          <p:nvPr>
            <p:ph idx="1"/>
          </p:nvPr>
        </p:nvSpPr>
        <p:spPr>
          <a:xfrm>
            <a:off x="327547" y="2979760"/>
            <a:ext cx="11313994" cy="5334000"/>
          </a:xfrm>
        </p:spPr>
        <p:txBody>
          <a:bodyPr>
            <a:normAutofit/>
          </a:bodyPr>
          <a:lstStyle/>
          <a:p>
            <a:pPr algn="just">
              <a:buFont typeface="Arial" panose="020B0604020202020204" pitchFamily="34" charset="0"/>
              <a:buChar char="•"/>
            </a:pPr>
            <a:r>
              <a:rPr lang="en-US" altLang="en-US" dirty="0"/>
              <a:t>It was clear that for power project within the State the delivery point , point of connectivity was power plant Bus bar. Some redundant clauses had appeared in the PPA creating same ambiguity .</a:t>
            </a:r>
          </a:p>
          <a:p>
            <a:pPr algn="just">
              <a:buFont typeface="Arial" panose="020B0604020202020204" pitchFamily="34" charset="0"/>
              <a:buChar char="•"/>
            </a:pPr>
            <a:r>
              <a:rPr lang="en-US" altLang="en-US" dirty="0"/>
              <a:t>Where the words of the document are ambiguous , they shall be construed against the party who prepared the document.</a:t>
            </a:r>
          </a:p>
          <a:p>
            <a:pPr algn="just">
              <a:buFont typeface="Arial" panose="020B0604020202020204" pitchFamily="34" charset="0"/>
              <a:buChar char="•"/>
            </a:pPr>
            <a:r>
              <a:rPr lang="en-US" altLang="en-US" dirty="0"/>
              <a:t>In case of ambiguity the court should look at all parts of the documents to ascertain intention of the parties. </a:t>
            </a:r>
          </a:p>
          <a:p>
            <a:pPr algn="just">
              <a:buFont typeface="Arial" panose="020B0604020202020204" pitchFamily="34" charset="0"/>
              <a:buChar char="•"/>
            </a:pPr>
            <a:endParaRPr lang="en-US" altLang="en-US" dirty="0"/>
          </a:p>
        </p:txBody>
      </p:sp>
      <p:sp>
        <p:nvSpPr>
          <p:cNvPr id="4" name="Rectangle 3">
            <a:extLst>
              <a:ext uri="{FF2B5EF4-FFF2-40B4-BE49-F238E27FC236}">
                <a16:creationId xmlns:a16="http://schemas.microsoft.com/office/drawing/2014/main" id="{B54B03F9-4343-4A19-B98B-7F9A62D206CA}"/>
              </a:ext>
            </a:extLst>
          </p:cNvPr>
          <p:cNvSpPr/>
          <p:nvPr/>
        </p:nvSpPr>
        <p:spPr>
          <a:xfrm>
            <a:off x="1251045" y="2126548"/>
            <a:ext cx="9144000" cy="46402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a:solidFill>
                  <a:schemeClr val="tx1"/>
                </a:solidFill>
              </a:rPr>
              <a:t>Appeal No. 304 of 2013(Dt 08/05/2015) </a:t>
            </a:r>
            <a:r>
              <a:rPr lang="en-US" sz="2000" b="1" dirty="0" err="1">
                <a:solidFill>
                  <a:schemeClr val="tx1"/>
                </a:solidFill>
              </a:rPr>
              <a:t>contd</a:t>
            </a:r>
            <a:r>
              <a:rPr lang="en-US" sz="2000" b="1" dirty="0">
                <a:solidFill>
                  <a:schemeClr val="tx1"/>
                </a:solidFill>
              </a:rPr>
              <a:t>….</a:t>
            </a:r>
          </a:p>
        </p:txBody>
      </p:sp>
      <p:sp>
        <p:nvSpPr>
          <p:cNvPr id="5" name="Title 1">
            <a:extLst>
              <a:ext uri="{FF2B5EF4-FFF2-40B4-BE49-F238E27FC236}">
                <a16:creationId xmlns:a16="http://schemas.microsoft.com/office/drawing/2014/main" id="{CEAB6D67-E3B5-42FB-BA09-75CB2414360F}"/>
              </a:ext>
            </a:extLst>
          </p:cNvPr>
          <p:cNvSpPr>
            <a:spLocks noGrp="1"/>
          </p:cNvSpPr>
          <p:nvPr>
            <p:ph type="title"/>
          </p:nvPr>
        </p:nvSpPr>
        <p:spPr>
          <a:xfrm>
            <a:off x="1097280" y="286603"/>
            <a:ext cx="10058400" cy="1450757"/>
          </a:xfrm>
        </p:spPr>
        <p:txBody>
          <a:bodyPr/>
          <a:lstStyle/>
          <a:p>
            <a:r>
              <a:rPr lang="en-US" dirty="0"/>
              <a:t>Judgment</a:t>
            </a:r>
          </a:p>
        </p:txBody>
      </p:sp>
    </p:spTree>
    <p:extLst>
      <p:ext uri="{BB962C8B-B14F-4D97-AF65-F5344CB8AC3E}">
        <p14:creationId xmlns:p14="http://schemas.microsoft.com/office/powerpoint/2010/main" val="68742682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ontent Placeholder 2">
            <a:extLst>
              <a:ext uri="{FF2B5EF4-FFF2-40B4-BE49-F238E27FC236}">
                <a16:creationId xmlns:a16="http://schemas.microsoft.com/office/drawing/2014/main" id="{E5440F32-E9A1-446C-838B-768F21C265A1}"/>
              </a:ext>
            </a:extLst>
          </p:cNvPr>
          <p:cNvSpPr>
            <a:spLocks noGrp="1"/>
          </p:cNvSpPr>
          <p:nvPr>
            <p:ph idx="1"/>
          </p:nvPr>
        </p:nvSpPr>
        <p:spPr>
          <a:xfrm>
            <a:off x="322997" y="2952466"/>
            <a:ext cx="11546006" cy="5334000"/>
          </a:xfrm>
        </p:spPr>
        <p:txBody>
          <a:bodyPr rtlCol="0">
            <a:normAutofit/>
          </a:bodyPr>
          <a:lstStyle/>
          <a:p>
            <a:pPr algn="just">
              <a:buFont typeface="Arial" panose="020B0604020202020204" pitchFamily="34" charset="0"/>
              <a:buChar char="•"/>
              <a:defRPr/>
            </a:pPr>
            <a:r>
              <a:rPr lang="en-US" altLang="en-US" dirty="0"/>
              <a:t>True construction of a contract must depend on the impact of the words used and not upon what the parties choose to say afterwards.</a:t>
            </a:r>
          </a:p>
          <a:p>
            <a:pPr algn="just">
              <a:buFont typeface="Arial" panose="020B0604020202020204" pitchFamily="34" charset="0"/>
              <a:buChar char="•"/>
              <a:defRPr/>
            </a:pPr>
            <a:r>
              <a:rPr lang="en-US" altLang="en-US" dirty="0"/>
              <a:t>Act provided laying of dedicated transmission line by the generating company as also establishment of entire evacuation system by the transmission licensee</a:t>
            </a:r>
          </a:p>
          <a:p>
            <a:pPr algn="just">
              <a:buFont typeface="Arial" panose="020B0604020202020204" pitchFamily="34" charset="0"/>
              <a:buChar char="•"/>
              <a:defRPr/>
            </a:pPr>
            <a:r>
              <a:rPr lang="en-US" altLang="en-US" dirty="0"/>
              <a:t>State commission cannot alter the position on the basis of which the PPA was entered into and tariff was quoted.</a:t>
            </a:r>
          </a:p>
          <a:p>
            <a:pPr algn="just">
              <a:buFont typeface="Arial" panose="020B0604020202020204" pitchFamily="34" charset="0"/>
              <a:buChar char="•"/>
              <a:defRPr/>
            </a:pPr>
            <a:r>
              <a:rPr lang="en-US" altLang="en-US" dirty="0"/>
              <a:t>State commission cannot direct LILO of dedicated transmission line of the generating company to CTU System  at STU  substation.</a:t>
            </a:r>
          </a:p>
          <a:p>
            <a:pPr algn="just">
              <a:buFont typeface="Arial" panose="020B0604020202020204" pitchFamily="34" charset="0"/>
              <a:buChar char="•"/>
              <a:defRPr/>
            </a:pPr>
            <a:endParaRPr lang="en-US" altLang="en-US" dirty="0"/>
          </a:p>
        </p:txBody>
      </p:sp>
      <p:sp>
        <p:nvSpPr>
          <p:cNvPr id="4" name="Rectangle 3">
            <a:extLst>
              <a:ext uri="{FF2B5EF4-FFF2-40B4-BE49-F238E27FC236}">
                <a16:creationId xmlns:a16="http://schemas.microsoft.com/office/drawing/2014/main" id="{1671EB4C-A6B3-4CC1-8E13-A33C5FC6C37F}"/>
              </a:ext>
            </a:extLst>
          </p:cNvPr>
          <p:cNvSpPr/>
          <p:nvPr/>
        </p:nvSpPr>
        <p:spPr>
          <a:xfrm>
            <a:off x="1237397" y="2071958"/>
            <a:ext cx="9144000" cy="54591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a:solidFill>
                  <a:schemeClr val="tx1"/>
                </a:solidFill>
              </a:rPr>
              <a:t>Appeal No. 304 of 2013(</a:t>
            </a:r>
            <a:r>
              <a:rPr lang="en-US" sz="2000" b="1" dirty="0" err="1">
                <a:solidFill>
                  <a:schemeClr val="tx1"/>
                </a:solidFill>
              </a:rPr>
              <a:t>Dt</a:t>
            </a:r>
            <a:r>
              <a:rPr lang="en-US" sz="2000" b="1" dirty="0">
                <a:solidFill>
                  <a:schemeClr val="tx1"/>
                </a:solidFill>
              </a:rPr>
              <a:t> 08/05/2015)</a:t>
            </a:r>
          </a:p>
        </p:txBody>
      </p:sp>
      <p:sp>
        <p:nvSpPr>
          <p:cNvPr id="5" name="Title 1">
            <a:extLst>
              <a:ext uri="{FF2B5EF4-FFF2-40B4-BE49-F238E27FC236}">
                <a16:creationId xmlns:a16="http://schemas.microsoft.com/office/drawing/2014/main" id="{CEAB6D67-E3B5-42FB-BA09-75CB2414360F}"/>
              </a:ext>
            </a:extLst>
          </p:cNvPr>
          <p:cNvSpPr>
            <a:spLocks noGrp="1"/>
          </p:cNvSpPr>
          <p:nvPr>
            <p:ph type="title"/>
          </p:nvPr>
        </p:nvSpPr>
        <p:spPr>
          <a:xfrm>
            <a:off x="1097280" y="286603"/>
            <a:ext cx="10058400" cy="1450757"/>
          </a:xfrm>
        </p:spPr>
        <p:txBody>
          <a:bodyPr/>
          <a:lstStyle/>
          <a:p>
            <a:r>
              <a:rPr lang="en-US" dirty="0"/>
              <a:t>Judgment</a:t>
            </a:r>
          </a:p>
        </p:txBody>
      </p:sp>
    </p:spTree>
    <p:extLst>
      <p:ext uri="{BB962C8B-B14F-4D97-AF65-F5344CB8AC3E}">
        <p14:creationId xmlns:p14="http://schemas.microsoft.com/office/powerpoint/2010/main" val="370037351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2">
            <a:extLst>
              <a:ext uri="{FF2B5EF4-FFF2-40B4-BE49-F238E27FC236}">
                <a16:creationId xmlns:a16="http://schemas.microsoft.com/office/drawing/2014/main" id="{89C994B1-2DBD-4828-96BD-0FA755B5BF9C}"/>
              </a:ext>
            </a:extLst>
          </p:cNvPr>
          <p:cNvSpPr>
            <a:spLocks noGrp="1"/>
          </p:cNvSpPr>
          <p:nvPr>
            <p:ph idx="1"/>
          </p:nvPr>
        </p:nvSpPr>
        <p:spPr>
          <a:xfrm>
            <a:off x="630526" y="3157182"/>
            <a:ext cx="10991907" cy="5334000"/>
          </a:xfrm>
        </p:spPr>
        <p:txBody>
          <a:bodyPr rtlCol="0">
            <a:normAutofit/>
          </a:bodyPr>
          <a:lstStyle/>
          <a:p>
            <a:pPr algn="just">
              <a:buFont typeface="Arial" panose="020B0604020202020204" pitchFamily="34" charset="0"/>
              <a:buChar char="•"/>
              <a:defRPr/>
            </a:pPr>
            <a:r>
              <a:rPr lang="en-US" altLang="en-US" dirty="0"/>
              <a:t>Calculation of compensation due to  change in law ( change of levy on coal by the Govt.)</a:t>
            </a:r>
          </a:p>
          <a:p>
            <a:pPr algn="just">
              <a:buFont typeface="Arial" panose="020B0604020202020204" pitchFamily="34" charset="0"/>
              <a:buChar char="•"/>
              <a:defRPr/>
            </a:pPr>
            <a:r>
              <a:rPr lang="en-US" altLang="en-US" dirty="0"/>
              <a:t>Compensation to be calculated with respect to  increase / decrease of revenue / expenses of the seller following change in law. Linking tax on coal with the variable charges quoted in the bid is wrong</a:t>
            </a:r>
          </a:p>
          <a:p>
            <a:pPr algn="just">
              <a:buFont typeface="Arial" panose="020B0604020202020204" pitchFamily="34" charset="0"/>
              <a:buChar char="•"/>
              <a:defRPr/>
            </a:pPr>
            <a:r>
              <a:rPr lang="en-US" altLang="en-US" dirty="0"/>
              <a:t>Purpose of compensation is to restore the affected party in the same economic portion as if such change in- law has not occurred at the time of occurrence of change in law and not seven days prior to bidding date. 7 days prior to bidding date is relevant only as the base date with respect to which the occurrence of change in law has to be recognized. </a:t>
            </a:r>
          </a:p>
          <a:p>
            <a:pPr algn="just">
              <a:buFont typeface="Arial" panose="020B0604020202020204" pitchFamily="34" charset="0"/>
              <a:buChar char="•"/>
              <a:defRPr/>
            </a:pPr>
            <a:endParaRPr lang="en-US" altLang="en-US" dirty="0"/>
          </a:p>
        </p:txBody>
      </p:sp>
      <p:sp>
        <p:nvSpPr>
          <p:cNvPr id="4" name="Rectangle 3">
            <a:extLst>
              <a:ext uri="{FF2B5EF4-FFF2-40B4-BE49-F238E27FC236}">
                <a16:creationId xmlns:a16="http://schemas.microsoft.com/office/drawing/2014/main" id="{70D68786-A66E-45E7-92EB-71068D5A506A}"/>
              </a:ext>
            </a:extLst>
          </p:cNvPr>
          <p:cNvSpPr/>
          <p:nvPr/>
        </p:nvSpPr>
        <p:spPr>
          <a:xfrm>
            <a:off x="1237397" y="2074460"/>
            <a:ext cx="9144000" cy="518615"/>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a:solidFill>
                  <a:schemeClr val="tx1"/>
                </a:solidFill>
              </a:rPr>
              <a:t>Appeal No. 288 of 2013 (</a:t>
            </a:r>
            <a:r>
              <a:rPr lang="en-US" sz="2000" b="1" dirty="0" err="1">
                <a:solidFill>
                  <a:schemeClr val="tx1"/>
                </a:solidFill>
              </a:rPr>
              <a:t>Dt</a:t>
            </a:r>
            <a:r>
              <a:rPr lang="en-US" sz="2000" b="1" dirty="0">
                <a:solidFill>
                  <a:schemeClr val="tx1"/>
                </a:solidFill>
              </a:rPr>
              <a:t> 12/09/2014)</a:t>
            </a:r>
          </a:p>
        </p:txBody>
      </p:sp>
      <p:sp>
        <p:nvSpPr>
          <p:cNvPr id="5" name="Title 1">
            <a:extLst>
              <a:ext uri="{FF2B5EF4-FFF2-40B4-BE49-F238E27FC236}">
                <a16:creationId xmlns:a16="http://schemas.microsoft.com/office/drawing/2014/main" id="{CEAB6D67-E3B5-42FB-BA09-75CB2414360F}"/>
              </a:ext>
            </a:extLst>
          </p:cNvPr>
          <p:cNvSpPr>
            <a:spLocks noGrp="1"/>
          </p:cNvSpPr>
          <p:nvPr>
            <p:ph type="title"/>
          </p:nvPr>
        </p:nvSpPr>
        <p:spPr>
          <a:xfrm>
            <a:off x="1097280" y="286603"/>
            <a:ext cx="10058400" cy="1450757"/>
          </a:xfrm>
        </p:spPr>
        <p:txBody>
          <a:bodyPr/>
          <a:lstStyle/>
          <a:p>
            <a:r>
              <a:rPr lang="en-US" dirty="0"/>
              <a:t>Judgment on tariff determination u/s 63</a:t>
            </a:r>
          </a:p>
        </p:txBody>
      </p:sp>
    </p:spTree>
    <p:extLst>
      <p:ext uri="{BB962C8B-B14F-4D97-AF65-F5344CB8AC3E}">
        <p14:creationId xmlns:p14="http://schemas.microsoft.com/office/powerpoint/2010/main" val="374575641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3">
            <a:extLst>
              <a:ext uri="{FF2B5EF4-FFF2-40B4-BE49-F238E27FC236}">
                <a16:creationId xmlns:a16="http://schemas.microsoft.com/office/drawing/2014/main" id="{93C51D27-DE5A-4B01-B48E-EBBCA605ECE6}"/>
              </a:ext>
            </a:extLst>
          </p:cNvPr>
          <p:cNvSpPr>
            <a:spLocks noGrp="1"/>
          </p:cNvSpPr>
          <p:nvPr>
            <p:ph type="ctrTitle"/>
          </p:nvPr>
        </p:nvSpPr>
        <p:spPr>
          <a:xfrm>
            <a:off x="3919538" y="801689"/>
            <a:ext cx="5619750" cy="2541587"/>
          </a:xfrm>
        </p:spPr>
        <p:txBody>
          <a:bodyPr/>
          <a:lstStyle/>
          <a:p>
            <a:pPr>
              <a:defRPr/>
            </a:pPr>
            <a:r>
              <a:rPr lang="en-US" altLang="en-US" b="1"/>
              <a:t>THANK YOU</a:t>
            </a:r>
          </a:p>
        </p:txBody>
      </p:sp>
      <p:sp>
        <p:nvSpPr>
          <p:cNvPr id="5" name="Subtitle 4">
            <a:extLst>
              <a:ext uri="{FF2B5EF4-FFF2-40B4-BE49-F238E27FC236}">
                <a16:creationId xmlns:a16="http://schemas.microsoft.com/office/drawing/2014/main" id="{DA0CF2D0-B60A-43CA-8140-A954641BF5E9}"/>
              </a:ext>
            </a:extLst>
          </p:cNvPr>
          <p:cNvSpPr>
            <a:spLocks noGrp="1"/>
          </p:cNvSpPr>
          <p:nvPr>
            <p:ph type="subTitle" idx="1"/>
          </p:nvPr>
        </p:nvSpPr>
        <p:spPr>
          <a:xfrm>
            <a:off x="3919538" y="3530600"/>
            <a:ext cx="5619750" cy="977900"/>
          </a:xfrm>
        </p:spPr>
        <p:txBody>
          <a:bodyPr rtlCol="0"/>
          <a:lstStyle/>
          <a:p>
            <a:pPr>
              <a:defRPr/>
            </a:pPr>
            <a:endParaRPr lang="en-US"/>
          </a:p>
        </p:txBody>
      </p:sp>
    </p:spTree>
    <p:extLst>
      <p:ext uri="{BB962C8B-B14F-4D97-AF65-F5344CB8AC3E}">
        <p14:creationId xmlns:p14="http://schemas.microsoft.com/office/powerpoint/2010/main" val="25648108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Issues </a:t>
            </a:r>
          </a:p>
        </p:txBody>
      </p:sp>
      <p:sp>
        <p:nvSpPr>
          <p:cNvPr id="3" name="Content Placeholder 2"/>
          <p:cNvSpPr>
            <a:spLocks noGrp="1"/>
          </p:cNvSpPr>
          <p:nvPr>
            <p:ph idx="1"/>
          </p:nvPr>
        </p:nvSpPr>
        <p:spPr>
          <a:xfrm>
            <a:off x="818866" y="1902792"/>
            <a:ext cx="10208525" cy="4195481"/>
          </a:xfrm>
        </p:spPr>
        <p:txBody>
          <a:bodyPr>
            <a:normAutofit/>
          </a:bodyPr>
          <a:lstStyle/>
          <a:p>
            <a:pPr algn="just">
              <a:buFont typeface="Arial" panose="020B0604020202020204" pitchFamily="34" charset="0"/>
              <a:buChar char="•"/>
            </a:pPr>
            <a:r>
              <a:rPr lang="en-US" sz="2400" dirty="0"/>
              <a:t>Whether APTEL has jurisdiction U/S 111 of EA, 2003 to examine the validity of CERC Regulation on Trading Margin framed U/S 178?</a:t>
            </a:r>
          </a:p>
          <a:p>
            <a:pPr algn="just">
              <a:buFont typeface="Arial" panose="020B0604020202020204" pitchFamily="34" charset="0"/>
              <a:buChar char="•"/>
            </a:pPr>
            <a:endParaRPr lang="en-US" sz="2400" dirty="0"/>
          </a:p>
          <a:p>
            <a:pPr algn="just">
              <a:buFont typeface="Arial" panose="020B0604020202020204" pitchFamily="34" charset="0"/>
              <a:buChar char="•"/>
            </a:pPr>
            <a:r>
              <a:rPr lang="en-US" sz="2400" dirty="0"/>
              <a:t>Whether Parliament has conferred power of judicial review on APTEL U/S 121?</a:t>
            </a:r>
          </a:p>
          <a:p>
            <a:pPr marL="0" indent="0" algn="just">
              <a:buNone/>
            </a:pPr>
            <a:endParaRPr lang="en-US" sz="2400" dirty="0"/>
          </a:p>
          <a:p>
            <a:pPr algn="just">
              <a:buFont typeface="Arial" panose="020B0604020202020204" pitchFamily="34" charset="0"/>
              <a:buChar char="•"/>
            </a:pPr>
            <a:r>
              <a:rPr lang="en-US" sz="2400" dirty="0"/>
              <a:t>Whether Capping of trading margin could be done by CERC by making regulations U/S 178?</a:t>
            </a:r>
          </a:p>
          <a:p>
            <a:pPr algn="just">
              <a:buFont typeface="Arial" panose="020B0604020202020204" pitchFamily="34" charset="0"/>
              <a:buChar char="•"/>
            </a:pPr>
            <a:endParaRPr lang="en-US" sz="1800" dirty="0"/>
          </a:p>
          <a:p>
            <a:pPr algn="just">
              <a:buFont typeface="Arial" panose="020B0604020202020204" pitchFamily="34" charset="0"/>
              <a:buChar char="•"/>
            </a:pPr>
            <a:endParaRPr lang="en-US" sz="1800" dirty="0"/>
          </a:p>
        </p:txBody>
      </p:sp>
    </p:spTree>
    <p:extLst>
      <p:ext uri="{BB962C8B-B14F-4D97-AF65-F5344CB8AC3E}">
        <p14:creationId xmlns:p14="http://schemas.microsoft.com/office/powerpoint/2010/main" val="4193291246"/>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1046</TotalTime>
  <Words>8859</Words>
  <Application>Microsoft Office PowerPoint</Application>
  <PresentationFormat>Widescreen</PresentationFormat>
  <Paragraphs>400</Paragraphs>
  <Slides>89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89</vt:i4>
      </vt:variant>
    </vt:vector>
  </HeadingPairs>
  <TitlesOfParts>
    <vt:vector size="95" baseType="lpstr">
      <vt:lpstr>Arial</vt:lpstr>
      <vt:lpstr>Calibri</vt:lpstr>
      <vt:lpstr>Calibri Light</vt:lpstr>
      <vt:lpstr>TimesNewRomanPSMT</vt:lpstr>
      <vt:lpstr>Wingdings</vt:lpstr>
      <vt:lpstr>Retrospect</vt:lpstr>
      <vt:lpstr>JURISPRUDENCE &amp; REGULATORY PERSPECTIVE : Important judgments pertaining to electricity sector</vt:lpstr>
      <vt:lpstr>PRINCIPLES OF INTERPRETATION OF STATUTES</vt:lpstr>
      <vt:lpstr>Key Principles</vt:lpstr>
      <vt:lpstr>PowerPoint Presentation</vt:lpstr>
      <vt:lpstr>Key Principles</vt:lpstr>
      <vt:lpstr>IMPORTANT JUDGEMENTS OF SUPREME COURT   </vt:lpstr>
      <vt:lpstr>CASE - 1</vt:lpstr>
      <vt:lpstr>Facts</vt:lpstr>
      <vt:lpstr>Issues </vt:lpstr>
      <vt:lpstr>Key Decisions</vt:lpstr>
      <vt:lpstr>Case-2</vt:lpstr>
      <vt:lpstr>Facts</vt:lpstr>
      <vt:lpstr>Facts Contd….</vt:lpstr>
      <vt:lpstr>Issues </vt:lpstr>
      <vt:lpstr>Rulings relied and findings</vt:lpstr>
      <vt:lpstr>PowerPoint Presentation</vt:lpstr>
      <vt:lpstr>PowerPoint Presentation</vt:lpstr>
      <vt:lpstr>PowerPoint Presentation</vt:lpstr>
      <vt:lpstr>FINDINGS</vt:lpstr>
      <vt:lpstr>PowerPoint Presentation</vt:lpstr>
      <vt:lpstr>PowerPoint Presentation</vt:lpstr>
      <vt:lpstr>PowerPoint Presentation</vt:lpstr>
      <vt:lpstr>PowerPoint Presentation</vt:lpstr>
      <vt:lpstr>PowerPoint Presentation</vt:lpstr>
      <vt:lpstr>CASE - 3</vt:lpstr>
      <vt:lpstr>Issues </vt:lpstr>
      <vt:lpstr>Key decisions</vt:lpstr>
      <vt:lpstr>CASE - 4</vt:lpstr>
      <vt:lpstr>Facts</vt:lpstr>
      <vt:lpstr>CASE - 5</vt:lpstr>
      <vt:lpstr>Issues</vt:lpstr>
      <vt:lpstr>Key Decisions</vt:lpstr>
      <vt:lpstr>CASE - 6</vt:lpstr>
      <vt:lpstr>Issues</vt:lpstr>
      <vt:lpstr>Key Decisions</vt:lpstr>
      <vt:lpstr>CASE - 7</vt:lpstr>
      <vt:lpstr>Facts</vt:lpstr>
      <vt:lpstr>Facts</vt:lpstr>
      <vt:lpstr>Key Decisions</vt:lpstr>
      <vt:lpstr>Case-8</vt:lpstr>
      <vt:lpstr>Facts of the case</vt:lpstr>
      <vt:lpstr>SC Held:</vt:lpstr>
      <vt:lpstr>SC held:</vt:lpstr>
      <vt:lpstr>PowerPoint Presentation</vt:lpstr>
      <vt:lpstr>PowerPoint Presentation</vt:lpstr>
      <vt:lpstr>PowerPoint Presentation</vt:lpstr>
      <vt:lpstr>CASE - 9</vt:lpstr>
      <vt:lpstr>Facts</vt:lpstr>
      <vt:lpstr>Key Decisions</vt:lpstr>
      <vt:lpstr>Key Decisions</vt:lpstr>
      <vt:lpstr>Key Decisions</vt:lpstr>
      <vt:lpstr>CASE - 10</vt:lpstr>
      <vt:lpstr>Facts</vt:lpstr>
      <vt:lpstr>Key Decisions</vt:lpstr>
      <vt:lpstr>Key Decisions</vt:lpstr>
      <vt:lpstr>Susequent developments in Adani Mundra Case</vt:lpstr>
      <vt:lpstr>SC Judgment MANU/SC/0869/2019 Adani Power (Mundra) v GERC &amp; ors, decided on 2.7.2019</vt:lpstr>
      <vt:lpstr>CASE -11</vt:lpstr>
      <vt:lpstr>Interface between Law &amp; Economics</vt:lpstr>
      <vt:lpstr>PowerPoint Presentation</vt:lpstr>
      <vt:lpstr>IMPORTANT JUDGMENTS/ORDERS OF APTEL</vt:lpstr>
      <vt:lpstr>1. Tariff adopted under Section 63 </vt:lpstr>
      <vt:lpstr>Judgment in Appeal 183/2019 dated 27.09.2019- Resurgent Power v UPERC</vt:lpstr>
      <vt:lpstr>PowerPoint Presentation</vt:lpstr>
      <vt:lpstr>Findings of APTEL</vt:lpstr>
      <vt:lpstr>2. Retail Supply Tariff</vt:lpstr>
      <vt:lpstr>Judgment</vt:lpstr>
      <vt:lpstr>PowerPoint Presentation</vt:lpstr>
      <vt:lpstr>II. Open Access</vt:lpstr>
      <vt:lpstr>PowerPoint Presentation</vt:lpstr>
      <vt:lpstr>Judgment</vt:lpstr>
      <vt:lpstr>PowerPoint Presentation</vt:lpstr>
      <vt:lpstr>III. Directions by APTEL u/s 121</vt:lpstr>
      <vt:lpstr>Order u/s 121</vt:lpstr>
      <vt:lpstr>Order u/s 121</vt:lpstr>
      <vt:lpstr>PowerPoint Presentation</vt:lpstr>
      <vt:lpstr>IV. Other Business of Distribution Licensee- Section 51</vt:lpstr>
      <vt:lpstr>Judgment u/s 51</vt:lpstr>
      <vt:lpstr>V. Section 11- Directions to generating companies</vt:lpstr>
      <vt:lpstr>Judgment u/s 11</vt:lpstr>
      <vt:lpstr> VI. Powers of the Commission to intervene in tariff agreed in concluded PPA</vt:lpstr>
      <vt:lpstr>Judgment on sanctity of contract</vt:lpstr>
      <vt:lpstr>Judgment on sanctity of contract</vt:lpstr>
      <vt:lpstr>VIII. Tariff u/s 63 </vt:lpstr>
      <vt:lpstr>Judgment on tariff determined u/s 63</vt:lpstr>
      <vt:lpstr>Judgment</vt:lpstr>
      <vt:lpstr>Judgment</vt:lpstr>
      <vt:lpstr>Judgment on tariff determination u/s 63</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Shweta Mathur</dc:creator>
  <cp:lastModifiedBy>Rakesh Nath</cp:lastModifiedBy>
  <cp:revision>290</cp:revision>
  <dcterms:created xsi:type="dcterms:W3CDTF">2017-09-09T05:23:25Z</dcterms:created>
  <dcterms:modified xsi:type="dcterms:W3CDTF">2020-01-02T11:43:06Z</dcterms:modified>
</cp:coreProperties>
</file>